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theme/theme2.xml" ContentType="application/vnd.openxmlformats-officedocument.theme+xml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notesSlides/notesSlide1.xml" ContentType="application/vnd.openxmlformats-officedocument.presentationml.notesSlide+xml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notesSlides/notesSlide2.xml" ContentType="application/vnd.openxmlformats-officedocument.presentationml.notesSlide+xml"/>
  <Override PartName="/ppt/media/image1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828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 b="def" i="def"/>
      <a:tcStyle>
        <a:tcBdr/>
        <a:fill>
          <a:solidFill>
            <a:srgbClr val="E7EDE7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 b="def" i="def"/>
      <a:tcStyle>
        <a:tcBdr/>
        <a:fill>
          <a:solidFill>
            <a:srgbClr val="E9E8F4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j-lt"/>
        <a:ea typeface="+mj-ea"/>
        <a:cs typeface="+mj-cs"/>
        <a:sym typeface="Lucida Grande"/>
      </a:defRPr>
    </a:lvl1pPr>
    <a:lvl2pPr indent="228600" defTabSz="457200" latinLnBrk="0">
      <a:defRPr sz="2200">
        <a:latin typeface="+mj-lt"/>
        <a:ea typeface="+mj-ea"/>
        <a:cs typeface="+mj-cs"/>
        <a:sym typeface="Lucida Grande"/>
      </a:defRPr>
    </a:lvl2pPr>
    <a:lvl3pPr indent="457200" defTabSz="457200" latinLnBrk="0">
      <a:defRPr sz="2200">
        <a:latin typeface="+mj-lt"/>
        <a:ea typeface="+mj-ea"/>
        <a:cs typeface="+mj-cs"/>
        <a:sym typeface="Lucida Grande"/>
      </a:defRPr>
    </a:lvl3pPr>
    <a:lvl4pPr indent="685800" defTabSz="457200" latinLnBrk="0">
      <a:defRPr sz="2200">
        <a:latin typeface="+mj-lt"/>
        <a:ea typeface="+mj-ea"/>
        <a:cs typeface="+mj-cs"/>
        <a:sym typeface="Lucida Grande"/>
      </a:defRPr>
    </a:lvl4pPr>
    <a:lvl5pPr indent="914400" defTabSz="457200" latinLnBrk="0">
      <a:defRPr sz="2200">
        <a:latin typeface="+mj-lt"/>
        <a:ea typeface="+mj-ea"/>
        <a:cs typeface="+mj-cs"/>
        <a:sym typeface="Lucida Grande"/>
      </a:defRPr>
    </a:lvl5pPr>
    <a:lvl6pPr indent="1143000" defTabSz="457200" latinLnBrk="0">
      <a:defRPr sz="2200">
        <a:latin typeface="+mj-lt"/>
        <a:ea typeface="+mj-ea"/>
        <a:cs typeface="+mj-cs"/>
        <a:sym typeface="Lucida Grande"/>
      </a:defRPr>
    </a:lvl6pPr>
    <a:lvl7pPr indent="1371600" defTabSz="457200" latinLnBrk="0">
      <a:defRPr sz="2200">
        <a:latin typeface="+mj-lt"/>
        <a:ea typeface="+mj-ea"/>
        <a:cs typeface="+mj-cs"/>
        <a:sym typeface="Lucida Grande"/>
      </a:defRPr>
    </a:lvl7pPr>
    <a:lvl8pPr indent="1600200" defTabSz="457200" latinLnBrk="0">
      <a:defRPr sz="2200">
        <a:latin typeface="+mj-lt"/>
        <a:ea typeface="+mj-ea"/>
        <a:cs typeface="+mj-cs"/>
        <a:sym typeface="Lucida Grande"/>
      </a:defRPr>
    </a:lvl8pPr>
    <a:lvl9pPr indent="1828800" defTabSz="457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2" name="Shape 3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Quitar Imagotipo y ser con naranja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6" name="Shape 5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Quitar Imagotipo y ser con naranja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2260600" y="5575300"/>
            <a:ext cx="19837400" cy="71374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pic" sz="half" idx="13"/>
          </p:nvPr>
        </p:nvSpPr>
        <p:spPr>
          <a:xfrm>
            <a:off x="6159500" y="3060700"/>
            <a:ext cx="12065000" cy="90596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8" name="Shape 108"/>
          <p:cNvSpPr/>
          <p:nvPr>
            <p:ph type="title"/>
          </p:nvPr>
        </p:nvSpPr>
        <p:spPr>
          <a:xfrm>
            <a:off x="2260600" y="13817600"/>
            <a:ext cx="19837400" cy="31877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reflejo 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pic" sz="half" idx="13"/>
          </p:nvPr>
        </p:nvSpPr>
        <p:spPr>
          <a:xfrm>
            <a:off x="6159500" y="3060700"/>
            <a:ext cx="12065000" cy="905964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title"/>
          </p:nvPr>
        </p:nvSpPr>
        <p:spPr>
          <a:xfrm>
            <a:off x="2260600" y="13817600"/>
            <a:ext cx="19837400" cy="31877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pic" sz="quarter" idx="13"/>
          </p:nvPr>
        </p:nvSpPr>
        <p:spPr>
          <a:xfrm>
            <a:off x="13677900" y="3898900"/>
            <a:ext cx="7825920" cy="1043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Shape 126"/>
          <p:cNvSpPr/>
          <p:nvPr>
            <p:ph type="title"/>
          </p:nvPr>
        </p:nvSpPr>
        <p:spPr>
          <a:xfrm>
            <a:off x="2260600" y="2857500"/>
            <a:ext cx="11036300" cy="6184900"/>
          </a:xfrm>
          <a:prstGeom prst="rect">
            <a:avLst/>
          </a:prstGeom>
        </p:spPr>
        <p:txBody>
          <a:bodyPr anchor="b"/>
          <a:lstStyle>
            <a:lvl1pPr>
              <a:defRPr sz="12800"/>
            </a:lvl1pPr>
          </a:lstStyle>
          <a:p>
            <a:pPr/>
            <a:r>
              <a:t>Texto del título</a:t>
            </a:r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2260600" y="9194800"/>
            <a:ext cx="11036300" cy="6184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800"/>
            </a:lvl1pPr>
            <a:lvl2pPr marL="0" indent="0" algn="ctr">
              <a:spcBef>
                <a:spcPts val="0"/>
              </a:spcBef>
              <a:buSzTx/>
              <a:buNone/>
              <a:defRPr sz="6800"/>
            </a:lvl2pPr>
            <a:lvl3pPr marL="0" indent="0" algn="ctr">
              <a:spcBef>
                <a:spcPts val="0"/>
              </a:spcBef>
              <a:buSzTx/>
              <a:buNone/>
              <a:defRPr sz="6800"/>
            </a:lvl3pPr>
            <a:lvl4pPr marL="0" indent="0" algn="ctr">
              <a:spcBef>
                <a:spcPts val="0"/>
              </a:spcBef>
              <a:buSzTx/>
              <a:buNone/>
              <a:defRPr sz="6800"/>
            </a:lvl4pPr>
            <a:lvl5pPr marL="0" indent="0" algn="ctr">
              <a:spcBef>
                <a:spcPts val="0"/>
              </a:spcBef>
              <a:buSzTx/>
              <a:buNone/>
              <a:defRPr sz="6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reflejo 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pic" sz="quarter" idx="13"/>
          </p:nvPr>
        </p:nvSpPr>
        <p:spPr>
          <a:xfrm>
            <a:off x="13677900" y="3898900"/>
            <a:ext cx="7825920" cy="1043940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6" name="Shape 136"/>
          <p:cNvSpPr/>
          <p:nvPr>
            <p:ph type="title"/>
          </p:nvPr>
        </p:nvSpPr>
        <p:spPr>
          <a:xfrm>
            <a:off x="2260600" y="2857500"/>
            <a:ext cx="11036300" cy="6184900"/>
          </a:xfrm>
          <a:prstGeom prst="rect">
            <a:avLst/>
          </a:prstGeom>
        </p:spPr>
        <p:txBody>
          <a:bodyPr anchor="b"/>
          <a:lstStyle>
            <a:lvl1pPr>
              <a:defRPr sz="12800"/>
            </a:lvl1pPr>
          </a:lstStyle>
          <a:p>
            <a:pPr/>
            <a:r>
              <a:t>Texto del título</a:t>
            </a:r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2260600" y="9194800"/>
            <a:ext cx="11036300" cy="6184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800"/>
            </a:lvl1pPr>
            <a:lvl2pPr marL="0" indent="0" algn="ctr">
              <a:spcBef>
                <a:spcPts val="0"/>
              </a:spcBef>
              <a:buSzTx/>
              <a:buNone/>
              <a:defRPr sz="6800"/>
            </a:lvl2pPr>
            <a:lvl3pPr marL="0" indent="0" algn="ctr">
              <a:spcBef>
                <a:spcPts val="0"/>
              </a:spcBef>
              <a:buSzTx/>
              <a:buNone/>
              <a:defRPr sz="6800"/>
            </a:lvl3pPr>
            <a:lvl4pPr marL="0" indent="0" algn="ctr">
              <a:spcBef>
                <a:spcPts val="0"/>
              </a:spcBef>
              <a:buSzTx/>
              <a:buNone/>
              <a:defRPr sz="6800"/>
            </a:lvl4pPr>
            <a:lvl5pPr marL="0" indent="0" algn="ctr">
              <a:spcBef>
                <a:spcPts val="0"/>
              </a:spcBef>
              <a:buSzTx/>
              <a:buNone/>
              <a:defRPr sz="6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pic" sz="quarter" idx="13"/>
          </p:nvPr>
        </p:nvSpPr>
        <p:spPr>
          <a:xfrm>
            <a:off x="14414946" y="6057900"/>
            <a:ext cx="6400802" cy="8534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6" name="Shape 146"/>
          <p:cNvSpPr/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47" name="Shape 147"/>
          <p:cNvSpPr/>
          <p:nvPr>
            <p:ph type="body" sz="half" idx="1"/>
          </p:nvPr>
        </p:nvSpPr>
        <p:spPr>
          <a:xfrm>
            <a:off x="2260600" y="5194300"/>
            <a:ext cx="9664700" cy="10706100"/>
          </a:xfrm>
          <a:prstGeom prst="rect">
            <a:avLst/>
          </a:prstGeom>
        </p:spPr>
        <p:txBody>
          <a:bodyPr/>
          <a:lstStyle>
            <a:lvl1pPr marL="990600" indent="-673100">
              <a:spcBef>
                <a:spcPts val="7100"/>
              </a:spcBef>
              <a:defRPr sz="5600"/>
            </a:lvl1pPr>
            <a:lvl2pPr marL="1435100" indent="-673100">
              <a:spcBef>
                <a:spcPts val="7100"/>
              </a:spcBef>
              <a:defRPr sz="5600"/>
            </a:lvl2pPr>
            <a:lvl3pPr marL="1879600" indent="-673100">
              <a:spcBef>
                <a:spcPts val="7100"/>
              </a:spcBef>
              <a:defRPr sz="5600"/>
            </a:lvl3pPr>
            <a:lvl4pPr marL="2324100" indent="-673100">
              <a:spcBef>
                <a:spcPts val="7100"/>
              </a:spcBef>
              <a:defRPr sz="5600"/>
            </a:lvl4pPr>
            <a:lvl5pPr marL="2768600" indent="-673100">
              <a:spcBef>
                <a:spcPts val="7100"/>
              </a:spcBef>
              <a:defRPr sz="5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8" name="Shape 1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 (izquierd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56" name="Shape 156"/>
          <p:cNvSpPr/>
          <p:nvPr>
            <p:ph type="body" sz="half" idx="1"/>
          </p:nvPr>
        </p:nvSpPr>
        <p:spPr>
          <a:xfrm>
            <a:off x="2260600" y="5194300"/>
            <a:ext cx="9664700" cy="10706100"/>
          </a:xfrm>
          <a:prstGeom prst="rect">
            <a:avLst/>
          </a:prstGeom>
        </p:spPr>
        <p:txBody>
          <a:bodyPr/>
          <a:lstStyle>
            <a:lvl1pPr marL="990600" indent="-673100">
              <a:spcBef>
                <a:spcPts val="7100"/>
              </a:spcBef>
              <a:defRPr sz="5600"/>
            </a:lvl1pPr>
            <a:lvl2pPr marL="1435100" indent="-673100">
              <a:spcBef>
                <a:spcPts val="7100"/>
              </a:spcBef>
              <a:defRPr sz="5600"/>
            </a:lvl2pPr>
            <a:lvl3pPr marL="1879600" indent="-673100">
              <a:spcBef>
                <a:spcPts val="7100"/>
              </a:spcBef>
              <a:defRPr sz="5600"/>
            </a:lvl3pPr>
            <a:lvl4pPr marL="2324100" indent="-673100">
              <a:spcBef>
                <a:spcPts val="7100"/>
              </a:spcBef>
              <a:defRPr sz="5600"/>
            </a:lvl4pPr>
            <a:lvl5pPr marL="2768600" indent="-673100">
              <a:spcBef>
                <a:spcPts val="7100"/>
              </a:spcBef>
              <a:defRPr sz="5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 (derech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65" name="Shape 165"/>
          <p:cNvSpPr/>
          <p:nvPr>
            <p:ph type="body" sz="half" idx="1"/>
          </p:nvPr>
        </p:nvSpPr>
        <p:spPr>
          <a:xfrm>
            <a:off x="13411200" y="5194300"/>
            <a:ext cx="8699500" cy="10706100"/>
          </a:xfrm>
          <a:prstGeom prst="rect">
            <a:avLst/>
          </a:prstGeom>
        </p:spPr>
        <p:txBody>
          <a:bodyPr/>
          <a:lstStyle>
            <a:lvl1pPr marL="990600" indent="-673100">
              <a:spcBef>
                <a:spcPts val="7100"/>
              </a:spcBef>
              <a:defRPr sz="5600"/>
            </a:lvl1pPr>
            <a:lvl2pPr marL="1435100" indent="-673100">
              <a:spcBef>
                <a:spcPts val="7100"/>
              </a:spcBef>
              <a:defRPr sz="5600"/>
            </a:lvl2pPr>
            <a:lvl3pPr marL="1879600" indent="-673100">
              <a:spcBef>
                <a:spcPts val="7100"/>
              </a:spcBef>
              <a:defRPr sz="5600"/>
            </a:lvl3pPr>
            <a:lvl4pPr marL="2324100" indent="-673100">
              <a:spcBef>
                <a:spcPts val="7100"/>
              </a:spcBef>
              <a:defRPr sz="5600"/>
            </a:lvl4pPr>
            <a:lvl5pPr marL="2768600" indent="-673100">
              <a:spcBef>
                <a:spcPts val="7100"/>
              </a:spcBef>
              <a:defRPr sz="5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2.jpeg" descr="back2013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xfrm>
            <a:off x="2260600" y="5194300"/>
            <a:ext cx="19837400" cy="10706100"/>
          </a:xfrm>
          <a:prstGeom prst="rect">
            <a:avLst/>
          </a:prstGeom>
        </p:spPr>
        <p:txBody>
          <a:bodyPr/>
          <a:lstStyle>
            <a:lvl1pPr>
              <a:spcBef>
                <a:spcPts val="4500"/>
              </a:spcBef>
            </a:lvl1pPr>
            <a:lvl2pPr>
              <a:spcBef>
                <a:spcPts val="4500"/>
              </a:spcBef>
            </a:lvl2pPr>
            <a:lvl3pPr>
              <a:spcBef>
                <a:spcPts val="4500"/>
              </a:spcBef>
            </a:lvl3pPr>
            <a:lvl4pPr>
              <a:spcBef>
                <a:spcPts val="4500"/>
              </a:spcBef>
            </a:lvl4pPr>
            <a:lvl5pPr>
              <a:spcBef>
                <a:spcPts val="45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5" name="Shape 1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xfrm>
            <a:off x="2260600" y="5194300"/>
            <a:ext cx="19837400" cy="10706100"/>
          </a:xfrm>
          <a:prstGeom prst="rect">
            <a:avLst/>
          </a:prstGeom>
        </p:spPr>
        <p:txBody>
          <a:bodyPr/>
          <a:lstStyle>
            <a:lvl1pPr>
              <a:spcBef>
                <a:spcPts val="4500"/>
              </a:spcBef>
            </a:lvl1pPr>
            <a:lvl2pPr>
              <a:spcBef>
                <a:spcPts val="4500"/>
              </a:spcBef>
            </a:lvl2pPr>
            <a:lvl3pPr>
              <a:spcBef>
                <a:spcPts val="4500"/>
              </a:spcBef>
            </a:lvl3pPr>
            <a:lvl4pPr>
              <a:spcBef>
                <a:spcPts val="4500"/>
              </a:spcBef>
            </a:lvl4pPr>
            <a:lvl5pPr>
              <a:spcBef>
                <a:spcPts val="45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4" name="Shape 1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7.jpeg" descr="RC-NPpape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4000"/>
            <a:ext cx="24384002" cy="152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6.jpeg" descr="back201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2.jpeg" descr="back2013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7.jpeg" descr="RC-NPpape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4000"/>
            <a:ext cx="24384002" cy="152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2.jpeg" descr="back2013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6.jpeg" descr="back201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3.jpeg" descr="back2013-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6.jpeg" descr="back201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3.jpeg" descr="back2013-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6.jpeg" descr="back201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3.jpeg" descr="back2013-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jpeg" descr="back2013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3.jpeg" descr="back2013-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obje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xfrm>
            <a:off x="1676400" y="3016250"/>
            <a:ext cx="21031200" cy="2651126"/>
          </a:xfrm>
          <a:prstGeom prst="rect">
            <a:avLst/>
          </a:prstGeom>
        </p:spPr>
        <p:txBody>
          <a:bodyPr lIns="91438" tIns="91438" rIns="91438" bIns="91438"/>
          <a:lstStyle>
            <a:lvl1pPr algn="l" defTabSz="2438400">
              <a:lnSpc>
                <a:spcPct val="90000"/>
              </a:lnSpc>
              <a:defRPr sz="116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xfrm>
            <a:off x="1676400" y="5937250"/>
            <a:ext cx="21031200" cy="8702676"/>
          </a:xfrm>
          <a:prstGeom prst="rect">
            <a:avLst/>
          </a:prstGeom>
        </p:spPr>
        <p:txBody>
          <a:bodyPr lIns="91438" tIns="91438" rIns="91438" bIns="91438" anchor="t"/>
          <a:lstStyle>
            <a:lvl1pPr marL="604157" indent="-604157" defTabSz="2438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62050" indent="-704850" defTabSz="2438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760220" indent="-845819" defTabSz="2438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311400" indent="-939800" defTabSz="2438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68600" indent="-939800" defTabSz="2438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96" name="Shape 296"/>
          <p:cNvSpPr/>
          <p:nvPr>
            <p:ph type="sldNum" sz="quarter" idx="2"/>
          </p:nvPr>
        </p:nvSpPr>
        <p:spPr>
          <a:xfrm>
            <a:off x="22085779" y="15037437"/>
            <a:ext cx="621823" cy="652779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2438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3.jpeg" descr="back2013-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"/>
            <a:ext cx="24384003" cy="18288005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>
            <p:ph type="sldNum" sz="quarter" idx="2"/>
          </p:nvPr>
        </p:nvSpPr>
        <p:spPr>
          <a:xfrm>
            <a:off x="11918950" y="17475200"/>
            <a:ext cx="520701" cy="5715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sub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xfrm>
            <a:off x="666750" y="3833812"/>
            <a:ext cx="23050500" cy="6072188"/>
          </a:xfrm>
          <a:prstGeom prst="rect">
            <a:avLst/>
          </a:prstGeom>
        </p:spPr>
        <p:txBody>
          <a:bodyPr lIns="95250" tIns="95250" rIns="95250" bIns="95250" anchor="b"/>
          <a:lstStyle>
            <a:lvl1pPr defTabSz="1095375">
              <a:defRPr cap="all" sz="13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xfrm>
            <a:off x="666750" y="9882187"/>
            <a:ext cx="23050500" cy="2428876"/>
          </a:xfrm>
          <a:prstGeom prst="rect">
            <a:avLst/>
          </a:prstGeom>
        </p:spPr>
        <p:txBody>
          <a:bodyPr lIns="95250" tIns="95250" rIns="95250" bIns="95250" anchor="t"/>
          <a:lstStyle>
            <a:lvl1pPr marL="0" indent="0" algn="ctr" defTabSz="1095375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228600" algn="ctr" defTabSz="1095375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457200" algn="ctr" defTabSz="1095375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685800" algn="ctr" defTabSz="1095375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914400" algn="ctr" defTabSz="1095375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3" name="Shape 313"/>
          <p:cNvSpPr/>
          <p:nvPr>
            <p:ph type="sldNum" sz="quarter" idx="2"/>
          </p:nvPr>
        </p:nvSpPr>
        <p:spPr>
          <a:xfrm>
            <a:off x="11875293" y="17383125"/>
            <a:ext cx="609601" cy="660400"/>
          </a:xfrm>
          <a:prstGeom prst="rect">
            <a:avLst/>
          </a:prstGeom>
        </p:spPr>
        <p:txBody>
          <a:bodyPr lIns="95250" tIns="95250" rIns="95250" bIns="95250"/>
          <a:lstStyle>
            <a:lvl1pPr defTabSz="1095375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4.jpeg" descr="base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5.jpeg" descr="back2013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copi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6.jpeg" descr="back201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2260600" y="5194300"/>
            <a:ext cx="19837400" cy="10706100"/>
          </a:xfrm>
          <a:prstGeom prst="rect">
            <a:avLst/>
          </a:prstGeom>
        </p:spPr>
        <p:txBody>
          <a:bodyPr/>
          <a:lstStyle>
            <a:lvl1pPr>
              <a:spcBef>
                <a:spcPts val="4500"/>
              </a:spcBef>
            </a:lvl1pPr>
            <a:lvl2pPr>
              <a:spcBef>
                <a:spcPts val="4500"/>
              </a:spcBef>
            </a:lvl2pPr>
            <a:lvl3pPr>
              <a:spcBef>
                <a:spcPts val="4500"/>
              </a:spcBef>
            </a:lvl3pPr>
            <a:lvl4pPr>
              <a:spcBef>
                <a:spcPts val="4500"/>
              </a:spcBef>
            </a:lvl4pPr>
            <a:lvl5pPr>
              <a:spcBef>
                <a:spcPts val="45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 (2 columna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2260600" y="5194300"/>
            <a:ext cx="19837400" cy="10706100"/>
          </a:xfrm>
          <a:prstGeom prst="rect">
            <a:avLst/>
          </a:prstGeom>
        </p:spPr>
        <p:txBody>
          <a:bodyPr numCol="2" spcCol="991869" anchor="t"/>
          <a:lstStyle>
            <a:lvl1pPr marL="990600" indent="-673100">
              <a:spcBef>
                <a:spcPts val="7100"/>
              </a:spcBef>
              <a:defRPr sz="5600"/>
            </a:lvl1pPr>
            <a:lvl2pPr marL="1435100" indent="-673100">
              <a:spcBef>
                <a:spcPts val="7100"/>
              </a:spcBef>
              <a:defRPr sz="5600"/>
            </a:lvl2pPr>
            <a:lvl3pPr marL="1879600" indent="-673100">
              <a:spcBef>
                <a:spcPts val="7100"/>
              </a:spcBef>
              <a:defRPr sz="5600"/>
            </a:lvl3pPr>
            <a:lvl4pPr marL="2324100" indent="-673100">
              <a:spcBef>
                <a:spcPts val="7100"/>
              </a:spcBef>
              <a:defRPr sz="5600"/>
            </a:lvl4pPr>
            <a:lvl5pPr marL="2768600" indent="-673100">
              <a:spcBef>
                <a:spcPts val="7100"/>
              </a:spcBef>
              <a:defRPr sz="5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2260600" y="2374900"/>
            <a:ext cx="19837400" cy="135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3653366" y="3657600"/>
            <a:ext cx="19507201" cy="1240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06249" y="17475200"/>
            <a:ext cx="546101" cy="584200"/>
          </a:xfrm>
          <a:prstGeom prst="rect">
            <a:avLst/>
          </a:prstGeom>
          <a:ln w="12700">
            <a:miter lim="400000"/>
          </a:ln>
        </p:spPr>
        <p:txBody>
          <a:bodyPr wrap="none" lIns="63500" tIns="63500" rIns="63500" bIns="63500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transition xmlns:p14="http://schemas.microsoft.com/office/powerpoint/2010/main" spd="med" advClick="1"/>
  <p:txStyles>
    <p:titleStyle>
      <a:lvl1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1194888" marR="0" indent="-877388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15494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19939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24384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28829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32385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35941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39497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43053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8.jpe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3" Type="http://schemas.openxmlformats.org/officeDocument/2006/relationships/image" Target="../media/image13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8.jpeg"/><Relationship Id="rId4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Relationship Id="rId3" Type="http://schemas.openxmlformats.org/officeDocument/2006/relationships/image" Target="../media/image8.jpe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Relationship Id="rId3" Type="http://schemas.openxmlformats.org/officeDocument/2006/relationships/image" Target="../media/image8.jpe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8.jpeg"/><Relationship Id="rId4" Type="http://schemas.openxmlformats.org/officeDocument/2006/relationships/image" Target="../media/image16.jpeg"/><Relationship Id="rId5" Type="http://schemas.openxmlformats.org/officeDocument/2006/relationships/image" Target="../media/image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8.jpe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12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8.jpeg"/><Relationship Id="rId4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2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7.png"/><Relationship Id="rId3" Type="http://schemas.openxmlformats.org/officeDocument/2006/relationships/hyperlink" Target="mailto:diego.cardoso@conservamexico.mx?subject=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image" Target="../media/image8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3" Type="http://schemas.openxmlformats.org/officeDocument/2006/relationships/image" Target="../media/image8.jpeg"/><Relationship Id="rId4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eg"/><Relationship Id="rId4" Type="http://schemas.openxmlformats.org/officeDocument/2006/relationships/image" Target="../media/image8.jpeg"/><Relationship Id="rId5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8.jpe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509" y="-4132"/>
            <a:ext cx="24395018" cy="18296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72172" y="10547194"/>
            <a:ext cx="20735174" cy="11005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0066" y="3568170"/>
            <a:ext cx="6103867" cy="8690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688" y="-91877"/>
            <a:ext cx="27831437" cy="1847175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 flipH="1">
            <a:off x="-2094597" y="-2819400"/>
            <a:ext cx="14668361" cy="23774400"/>
          </a:xfrm>
          <a:prstGeom prst="ellipse">
            <a:avLst/>
          </a:prstGeom>
          <a:solidFill>
            <a:srgbClr val="4A887B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14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l="0" t="0" r="51564" b="0"/>
          <a:stretch>
            <a:fillRect/>
          </a:stretch>
        </p:blipFill>
        <p:spPr>
          <a:xfrm>
            <a:off x="-53723" y="-371277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15" name="pasted-image.pdf"/>
          <p:cNvPicPr>
            <a:picLocks noChangeAspect="1"/>
          </p:cNvPicPr>
          <p:nvPr/>
        </p:nvPicPr>
        <p:blipFill>
          <a:blip r:embed="rId4">
            <a:alphaModFix amt="4993"/>
            <a:extLst/>
          </a:blip>
          <a:stretch>
            <a:fillRect/>
          </a:stretch>
        </p:blipFill>
        <p:spPr>
          <a:xfrm>
            <a:off x="-1472985" y="-91877"/>
            <a:ext cx="13425137" cy="191137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  <p:sp>
        <p:nvSpPr>
          <p:cNvPr id="416" name="Shape 416"/>
          <p:cNvSpPr/>
          <p:nvPr/>
        </p:nvSpPr>
        <p:spPr>
          <a:xfrm>
            <a:off x="1039447" y="2384528"/>
            <a:ext cx="8159530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chemeClr val="accent3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/>
            <a:r>
              <a:t>PROFIT</a:t>
            </a:r>
          </a:p>
        </p:txBody>
      </p:sp>
      <p:sp>
        <p:nvSpPr>
          <p:cNvPr id="417" name="Shape 417"/>
          <p:cNvSpPr/>
          <p:nvPr/>
        </p:nvSpPr>
        <p:spPr>
          <a:xfrm>
            <a:off x="417906" y="3351272"/>
            <a:ext cx="9643355" cy="1638301"/>
          </a:xfrm>
          <a:prstGeom prst="rect">
            <a:avLst/>
          </a:prstGeom>
          <a:solidFill>
            <a:schemeClr val="accent3">
              <a:satOff val="-37323"/>
              <a:lumOff val="17107"/>
            </a:schemeClr>
          </a:solidFill>
          <a:ln w="12700">
            <a:solidFill>
              <a:srgbClr val="9578D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Economías Locales basadas en las “buenas practicas” de COMERCIO JUSTO , ECONOMÍA SOLIDARIA Y NEGOCIOS SUSTENTABLES</a:t>
            </a:r>
          </a:p>
        </p:txBody>
      </p:sp>
      <p:sp>
        <p:nvSpPr>
          <p:cNvPr id="418" name="Shape 418"/>
          <p:cNvSpPr/>
          <p:nvPr/>
        </p:nvSpPr>
        <p:spPr>
          <a:xfrm>
            <a:off x="447915" y="4093425"/>
            <a:ext cx="9342594" cy="138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 través del desarrollo comunitario a grupos socialmente vulnerables</a:t>
            </a: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 través de la asistencia y capacitación técnica en materia económica, tecnológica, legal y administrativa.</a:t>
            </a: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 través de la creación e implementación de programas y proyectos sustentables.</a:t>
            </a: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 través de programas y proyectos “DEL CAMPO A LA CIUDAD” CANASTAS VERDES 20/70</a:t>
            </a: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 través de programas de Turismo Comunitario, Ecológico y Sustentable. R.E.T.A.M.E (Red de Turismo Alternativo por México)</a:t>
            </a: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 través de la capacitación y formación social y empresarial.</a:t>
            </a: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just" defTabSz="457200">
              <a:buSzPct val="60000"/>
              <a:buBlip>
                <a:blip r:embed="rId5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Diseños, Construcción e Implementación de programas  de liderazgo y responsabilidad social a empresas y gobierno.</a:t>
            </a:r>
          </a:p>
        </p:txBody>
      </p:sp>
      <p:sp>
        <p:nvSpPr>
          <p:cNvPr id="419" name="Shape 419"/>
          <p:cNvSpPr/>
          <p:nvPr/>
        </p:nvSpPr>
        <p:spPr>
          <a:xfrm>
            <a:off x="1503394" y="267285"/>
            <a:ext cx="7231635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solidFill>
                  <a:schemeClr val="accent3">
                    <a:lumOff val="-6313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OBJETO SOCIAL </a:t>
            </a:r>
          </a:p>
          <a:p>
            <a:pPr>
              <a:defRPr sz="7000">
                <a:solidFill>
                  <a:schemeClr val="accent3">
                    <a:lumOff val="-6313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FCM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image9.jpeg" descr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1" cy="1828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Shape 422"/>
          <p:cNvSpPr/>
          <p:nvPr/>
        </p:nvSpPr>
        <p:spPr>
          <a:xfrm>
            <a:off x="738662" y="221509"/>
            <a:ext cx="14801851" cy="368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6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 </a:t>
            </a:r>
            <a:r>
              <a:rPr sz="5800"/>
              <a:t>“yo soy yo y mis circunstancias y si no la salvo a ella no me salvo yo… ”</a:t>
            </a:r>
          </a:p>
          <a:p>
            <a:pPr algn="r">
              <a:defRPr sz="55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José Ortega y Gasset</a:t>
            </a:r>
          </a:p>
        </p:txBody>
      </p:sp>
      <p:sp>
        <p:nvSpPr>
          <p:cNvPr id="423" name="Shape 423"/>
          <p:cNvSpPr/>
          <p:nvPr/>
        </p:nvSpPr>
        <p:spPr>
          <a:xfrm>
            <a:off x="1473200" y="14679217"/>
            <a:ext cx="12259469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Al fortalecer sus riquezas, revalorizamos la cultura, dignificamos las tradiciones de nuestro país, por ello, Conserva México.</a:t>
            </a:r>
          </a:p>
        </p:txBody>
      </p:sp>
      <p:sp>
        <p:nvSpPr>
          <p:cNvPr id="424" name="Shape 424"/>
          <p:cNvSpPr/>
          <p:nvPr/>
        </p:nvSpPr>
        <p:spPr>
          <a:xfrm>
            <a:off x="8563609" y="4847802"/>
            <a:ext cx="7256781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35353"/>
                </a:solidFill>
              </a:rPr>
              <a:t>EJES RECTORES</a:t>
            </a:r>
            <a:endParaRPr>
              <a:solidFill>
                <a:srgbClr val="535353"/>
              </a:solidFill>
            </a:endParaRPr>
          </a:p>
        </p:txBody>
      </p:sp>
      <p:grpSp>
        <p:nvGrpSpPr>
          <p:cNvPr id="428" name="Group 428"/>
          <p:cNvGrpSpPr/>
          <p:nvPr/>
        </p:nvGrpSpPr>
        <p:grpSpPr>
          <a:xfrm>
            <a:off x="7750682" y="6579482"/>
            <a:ext cx="8882635" cy="5424762"/>
            <a:chOff x="0" y="0"/>
            <a:chExt cx="8882633" cy="5424761"/>
          </a:xfrm>
        </p:grpSpPr>
        <p:pic>
          <p:nvPicPr>
            <p:cNvPr id="425" name="image15.jpeg" descr="S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781" t="44888" r="58187" b="27944"/>
            <a:stretch>
              <a:fillRect/>
            </a:stretch>
          </p:blipFill>
          <p:spPr>
            <a:xfrm>
              <a:off x="0" y="12170"/>
              <a:ext cx="8509065" cy="5412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6" name="Shape 426"/>
            <p:cNvSpPr/>
            <p:nvPr/>
          </p:nvSpPr>
          <p:spPr>
            <a:xfrm>
              <a:off x="3767572" y="3195036"/>
              <a:ext cx="774810" cy="458095"/>
            </a:xfrm>
            <a:prstGeom prst="ellipse">
              <a:avLst/>
            </a:prstGeom>
            <a:solidFill>
              <a:srgbClr val="00B187"/>
            </a:solidFill>
            <a:ln w="12700" cap="flat">
              <a:solidFill>
                <a:srgbClr val="00B1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690281" y="0"/>
              <a:ext cx="1192353" cy="94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solidFill>
                    <a:srgbClr val="D46A21"/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: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9941" y="-1459512"/>
            <a:ext cx="15905269" cy="21207024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 flipH="1">
            <a:off x="-2221507" y="-2743200"/>
            <a:ext cx="14668361" cy="23774400"/>
          </a:xfrm>
          <a:prstGeom prst="ellipse">
            <a:avLst/>
          </a:prstGeom>
          <a:solidFill>
            <a:srgbClr val="990000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32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l="0" t="0" r="51564" b="0"/>
          <a:stretch>
            <a:fillRect/>
          </a:stretch>
        </p:blipFill>
        <p:spPr>
          <a:xfrm>
            <a:off x="-31891" y="-91877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446" name="Group 446"/>
          <p:cNvGrpSpPr/>
          <p:nvPr/>
        </p:nvGrpSpPr>
        <p:grpSpPr>
          <a:xfrm>
            <a:off x="110060" y="3152923"/>
            <a:ext cx="10686370" cy="14500508"/>
            <a:chOff x="-5534183" y="-99677"/>
            <a:chExt cx="10686369" cy="14500506"/>
          </a:xfrm>
        </p:grpSpPr>
        <p:sp>
          <p:nvSpPr>
            <p:cNvPr id="433" name="Shape 433"/>
            <p:cNvSpPr/>
            <p:nvPr/>
          </p:nvSpPr>
          <p:spPr>
            <a:xfrm>
              <a:off x="-5057285" y="3159192"/>
              <a:ext cx="6237515" cy="100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700">
                  <a:solidFill>
                    <a:schemeClr val="accent5">
                      <a:lumOff val="-6823"/>
                    </a:schemeClr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El Ser Mexicano.</a:t>
              </a:r>
            </a:p>
          </p:txBody>
        </p:sp>
        <p:sp>
          <p:nvSpPr>
            <p:cNvPr id="434" name="Shape 434"/>
            <p:cNvSpPr/>
            <p:nvPr/>
          </p:nvSpPr>
          <p:spPr>
            <a:xfrm>
              <a:off x="-5027907" y="4481488"/>
              <a:ext cx="10180093" cy="665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defRPr sz="3600"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Queremos que toda persona que tenga contacto con al Fundación Conserva México fortalezca su sentido de identidad. </a:t>
              </a:r>
            </a:p>
            <a:p>
              <a:pPr algn="just">
                <a:defRPr sz="3600"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</a:p>
            <a:p>
              <a:pPr algn="just">
                <a:defRPr sz="3600"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Para nosotros la identidad es el reconocimiento de los propios  valores que nos hacen ser y que guían nuestro hacer para darle a cada individuo y a cada comunidad el norte y la dirección necesaria para su propio desarrollo.</a:t>
              </a:r>
            </a:p>
            <a:p>
              <a:pPr algn="just">
                <a:defRPr sz="3600"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</a:p>
            <a:p>
              <a:pPr algn="just">
                <a:defRPr sz="3600"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Para nosotros identidad es poder salir y mostrarnos como somos con orgullo al mundo.</a:t>
              </a:r>
            </a:p>
          </p:txBody>
        </p:sp>
        <p:grpSp>
          <p:nvGrpSpPr>
            <p:cNvPr id="438" name="Group 438"/>
            <p:cNvGrpSpPr/>
            <p:nvPr/>
          </p:nvGrpSpPr>
          <p:grpSpPr>
            <a:xfrm>
              <a:off x="-5534184" y="-99678"/>
              <a:ext cx="7765521" cy="3244217"/>
              <a:chOff x="0" y="210240"/>
              <a:chExt cx="7765520" cy="3244216"/>
            </a:xfrm>
          </p:grpSpPr>
          <p:sp>
            <p:nvSpPr>
              <p:cNvPr id="435" name="Shape 435"/>
              <p:cNvSpPr/>
              <p:nvPr/>
            </p:nvSpPr>
            <p:spPr>
              <a:xfrm>
                <a:off x="825091" y="495357"/>
                <a:ext cx="6940430" cy="2959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>
                  <a:defRPr sz="6000">
                    <a:solidFill>
                      <a:srgbClr val="39A09D"/>
                    </a:solidFill>
                    <a:latin typeface="Qanelas Soft DEMO"/>
                    <a:ea typeface="Qanelas Soft DEMO"/>
                    <a:cs typeface="Qanelas Soft DEMO"/>
                    <a:sym typeface="Qanelas Soft DEMO"/>
                  </a:defRPr>
                </a:pPr>
                <a:r>
                  <a:rPr>
                    <a:solidFill>
                      <a:schemeClr val="accent5">
                        <a:lumOff val="-6823"/>
                      </a:schemeClr>
                    </a:solidFill>
                  </a:rPr>
                  <a:t>QUE QUEREMOS FORTALECER EN LOS OTROS</a:t>
                </a:r>
                <a:r>
                  <a:t> </a:t>
                </a:r>
                <a:r>
                  <a:rPr>
                    <a:solidFill>
                      <a:schemeClr val="accent5">
                        <a:lumOff val="-6823"/>
                      </a:schemeClr>
                    </a:solidFill>
                  </a:rPr>
                  <a:t>?</a:t>
                </a:r>
              </a:p>
            </p:txBody>
          </p:sp>
          <p:sp>
            <p:nvSpPr>
              <p:cNvPr id="436" name="Shape 436"/>
              <p:cNvSpPr/>
              <p:nvPr/>
            </p:nvSpPr>
            <p:spPr>
              <a:xfrm rot="10800000">
                <a:off x="0" y="524770"/>
                <a:ext cx="1400020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6000">
                    <a:solidFill>
                      <a:schemeClr val="accent5">
                        <a:lumOff val="-6823"/>
                      </a:schemeClr>
                    </a:solidFill>
                    <a:latin typeface="Qanelas Soft DEMO"/>
                    <a:ea typeface="Qanelas Soft DEMO"/>
                    <a:cs typeface="Qanelas Soft DEMO"/>
                    <a:sym typeface="Qanelas Soft DEMO"/>
                  </a:defRPr>
                </a:lvl1pPr>
              </a:lstStyle>
              <a:p>
                <a:pPr/>
                <a:r>
                  <a:t>?</a:t>
                </a:r>
              </a:p>
            </p:txBody>
          </p:sp>
          <p:sp>
            <p:nvSpPr>
              <p:cNvPr id="437" name="Shape 437"/>
              <p:cNvSpPr/>
              <p:nvPr/>
            </p:nvSpPr>
            <p:spPr>
              <a:xfrm>
                <a:off x="2020483" y="210240"/>
                <a:ext cx="436191" cy="1219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>
                        <a:lumOff val="-6823"/>
                      </a:schemeClr>
                    </a:solidFill>
                  </a:defRPr>
                </a:lvl1pPr>
              </a:lstStyle>
              <a:p>
                <a:pPr/>
                <a:r>
                  <a:t>´</a:t>
                </a:r>
              </a:p>
            </p:txBody>
          </p:sp>
        </p:grpSp>
        <p:grpSp>
          <p:nvGrpSpPr>
            <p:cNvPr id="445" name="Group 445"/>
            <p:cNvGrpSpPr/>
            <p:nvPr/>
          </p:nvGrpSpPr>
          <p:grpSpPr>
            <a:xfrm>
              <a:off x="-4928161" y="11656362"/>
              <a:ext cx="4811929" cy="2744467"/>
              <a:chOff x="0" y="0"/>
              <a:chExt cx="4811928" cy="2744466"/>
            </a:xfrm>
          </p:grpSpPr>
          <p:sp>
            <p:nvSpPr>
              <p:cNvPr id="439" name="Shape 439"/>
              <p:cNvSpPr/>
              <p:nvPr/>
            </p:nvSpPr>
            <p:spPr>
              <a:xfrm>
                <a:off x="0" y="0"/>
                <a:ext cx="4337832" cy="2744467"/>
              </a:xfrm>
              <a:prstGeom prst="rect">
                <a:avLst/>
              </a:prstGeom>
              <a:solidFill>
                <a:schemeClr val="accent5">
                  <a:lumOff val="-6823"/>
                </a:schemeClr>
              </a:solidFill>
              <a:ln w="12700" cap="flat">
                <a:solidFill>
                  <a:srgbClr val="33827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444" name="Group 444"/>
              <p:cNvGrpSpPr/>
              <p:nvPr/>
            </p:nvGrpSpPr>
            <p:grpSpPr>
              <a:xfrm>
                <a:off x="461582" y="477458"/>
                <a:ext cx="4350347" cy="1789552"/>
                <a:chOff x="0" y="0"/>
                <a:chExt cx="4350345" cy="1789550"/>
              </a:xfrm>
            </p:grpSpPr>
            <p:sp>
              <p:nvSpPr>
                <p:cNvPr id="440" name="Shape 440"/>
                <p:cNvSpPr/>
                <p:nvPr/>
              </p:nvSpPr>
              <p:spPr>
                <a:xfrm>
                  <a:off x="0" y="145828"/>
                  <a:ext cx="4350346" cy="163938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>
                      <a:solidFill>
                        <a:srgbClr val="FFFFFF"/>
                      </a:solidFill>
                      <a:latin typeface="Qanelas Soft DEMO"/>
                      <a:ea typeface="Qanelas Soft DEMO"/>
                      <a:cs typeface="Qanelas Soft DEMO"/>
                      <a:sym typeface="Qanelas Soft DEMO"/>
                    </a:defRPr>
                  </a:pPr>
                  <a:r>
                    <a:t>YO SOY MEXICO</a:t>
                  </a:r>
                </a:p>
                <a:p>
                  <a:pPr algn="l">
                    <a:defRPr sz="3200">
                      <a:solidFill>
                        <a:srgbClr val="FFFFFF"/>
                      </a:solidFill>
                      <a:latin typeface="Qanelas Soft DEMO"/>
                      <a:ea typeface="Qanelas Soft DEMO"/>
                      <a:cs typeface="Qanelas Soft DEMO"/>
                      <a:sym typeface="Qanelas Soft DEMO"/>
                    </a:defRPr>
                  </a:pPr>
                  <a:r>
                    <a:t>AMO MEXICO</a:t>
                  </a:r>
                </a:p>
                <a:p>
                  <a:pPr algn="l">
                    <a:defRPr sz="3200">
                      <a:solidFill>
                        <a:srgbClr val="FFFFFF"/>
                      </a:solidFill>
                      <a:latin typeface="Qanelas Soft DEMO"/>
                      <a:ea typeface="Qanelas Soft DEMO"/>
                      <a:cs typeface="Qanelas Soft DEMO"/>
                      <a:sym typeface="Qanelas Soft DEMO"/>
                    </a:defRPr>
                  </a:pPr>
                  <a:r>
                    <a:t>CONSERVA MEXICO</a:t>
                  </a:r>
                </a:p>
              </p:txBody>
            </p:sp>
            <p:sp>
              <p:nvSpPr>
                <p:cNvPr id="441" name="Shape 441"/>
                <p:cNvSpPr/>
                <p:nvPr/>
              </p:nvSpPr>
              <p:spPr>
                <a:xfrm>
                  <a:off x="1870947" y="-1"/>
                  <a:ext cx="304610" cy="76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46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´</a:t>
                  </a:r>
                </a:p>
              </p:txBody>
            </p:sp>
            <p:sp>
              <p:nvSpPr>
                <p:cNvPr id="442" name="Shape 442"/>
                <p:cNvSpPr/>
                <p:nvPr/>
              </p:nvSpPr>
              <p:spPr>
                <a:xfrm>
                  <a:off x="1370373" y="496228"/>
                  <a:ext cx="304610" cy="76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46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´</a:t>
                  </a:r>
                </a:p>
              </p:txBody>
            </p:sp>
            <p:sp>
              <p:nvSpPr>
                <p:cNvPr id="443" name="Shape 443"/>
                <p:cNvSpPr/>
                <p:nvPr/>
              </p:nvSpPr>
              <p:spPr>
                <a:xfrm>
                  <a:off x="2496663" y="1026175"/>
                  <a:ext cx="304611" cy="76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46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´</a:t>
                  </a:r>
                </a:p>
              </p:txBody>
            </p:sp>
          </p:grpSp>
        </p:grpSp>
      </p:grpSp>
      <p:pic>
        <p:nvPicPr>
          <p:cNvPr id="447" name="pasted-image.pdf"/>
          <p:cNvPicPr>
            <a:picLocks noChangeAspect="1"/>
          </p:cNvPicPr>
          <p:nvPr/>
        </p:nvPicPr>
        <p:blipFill>
          <a:blip r:embed="rId4">
            <a:alphaModFix amt="4993"/>
            <a:extLst/>
          </a:blip>
          <a:srcRect l="0" t="0" r="8679" b="0"/>
          <a:stretch>
            <a:fillRect/>
          </a:stretch>
        </p:blipFill>
        <p:spPr>
          <a:xfrm>
            <a:off x="3935735" y="-450614"/>
            <a:ext cx="12660264" cy="197380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  <p:sp>
        <p:nvSpPr>
          <p:cNvPr id="448" name="Shape 448"/>
          <p:cNvSpPr/>
          <p:nvPr/>
        </p:nvSpPr>
        <p:spPr>
          <a:xfrm>
            <a:off x="2738247" y="182324"/>
            <a:ext cx="497408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/>
            <a:r>
              <a:t>IDENTIDAD</a:t>
            </a:r>
          </a:p>
        </p:txBody>
      </p:sp>
      <p:sp>
        <p:nvSpPr>
          <p:cNvPr id="449" name="Shape 449"/>
          <p:cNvSpPr/>
          <p:nvPr/>
        </p:nvSpPr>
        <p:spPr>
          <a:xfrm>
            <a:off x="459791" y="1332072"/>
            <a:ext cx="9530994" cy="2496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b="1" i="1" sz="3400">
                <a:solidFill>
                  <a:schemeClr val="accent5">
                    <a:lumOff val="-6823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/>
              <a:t>“</a:t>
            </a:r>
            <a:r>
              <a:t>En esta era global tan determinada y decidida a unificar valores y actitudes es necesario voltear a vernos y reconocernos”</a:t>
            </a:r>
          </a:p>
          <a:p>
            <a:pPr algn="r" defTabSz="457200">
              <a:defRPr b="1" i="1" sz="3400">
                <a:solidFill>
                  <a:schemeClr val="accent5">
                    <a:lumOff val="-6823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Rocío del Carmen Aguilar Roa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28060" y="0"/>
            <a:ext cx="2745946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>
            <a:off x="11823837" y="-2819400"/>
            <a:ext cx="14668363" cy="23774400"/>
          </a:xfrm>
          <a:prstGeom prst="ellipse">
            <a:avLst/>
          </a:prstGeom>
          <a:solidFill>
            <a:srgbClr val="402163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53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l="0" t="0" r="51564" b="0"/>
          <a:stretch>
            <a:fillRect/>
          </a:stretch>
        </p:blipFill>
        <p:spPr>
          <a:xfrm flipH="1">
            <a:off x="12560162" y="-14684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457" name="Group 457"/>
          <p:cNvGrpSpPr/>
          <p:nvPr/>
        </p:nvGrpSpPr>
        <p:grpSpPr>
          <a:xfrm>
            <a:off x="13504403" y="2177039"/>
            <a:ext cx="12856764" cy="1366473"/>
            <a:chOff x="25399" y="833426"/>
            <a:chExt cx="12856763" cy="1366471"/>
          </a:xfrm>
        </p:grpSpPr>
        <p:sp>
          <p:nvSpPr>
            <p:cNvPr id="454" name="Shape 454"/>
            <p:cNvSpPr/>
            <p:nvPr/>
          </p:nvSpPr>
          <p:spPr>
            <a:xfrm>
              <a:off x="950634" y="1145798"/>
              <a:ext cx="11931530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6000">
                  <a:solidFill>
                    <a:schemeClr val="accent6">
                      <a:satOff val="-3381"/>
                      <a:lumOff val="-10352"/>
                    </a:schemeClr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QUE QUEREMOS APORTAR? </a:t>
              </a:r>
            </a:p>
          </p:txBody>
        </p:sp>
        <p:sp>
          <p:nvSpPr>
            <p:cNvPr id="455" name="Shape 455"/>
            <p:cNvSpPr/>
            <p:nvPr/>
          </p:nvSpPr>
          <p:spPr>
            <a:xfrm rot="10800000">
              <a:off x="25400" y="1145798"/>
              <a:ext cx="1400020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chemeClr val="accent6">
                      <a:satOff val="-3381"/>
                      <a:lumOff val="-10352"/>
                    </a:schemeClr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456" name="Shape 456"/>
            <p:cNvSpPr/>
            <p:nvPr/>
          </p:nvSpPr>
          <p:spPr>
            <a:xfrm>
              <a:off x="2162279" y="833426"/>
              <a:ext cx="436191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6">
                      <a:satOff val="-3381"/>
                      <a:lumOff val="-10352"/>
                    </a:schemeClr>
                  </a:solidFill>
                </a:defRPr>
              </a:lvl1pPr>
            </a:lstStyle>
            <a:p>
              <a:pPr/>
              <a:r>
                <a:t>´</a:t>
              </a:r>
            </a:p>
          </p:txBody>
        </p:sp>
      </p:grpSp>
      <p:sp>
        <p:nvSpPr>
          <p:cNvPr id="458" name="Shape 458"/>
          <p:cNvSpPr/>
          <p:nvPr/>
        </p:nvSpPr>
        <p:spPr>
          <a:xfrm>
            <a:off x="13744122" y="4952476"/>
            <a:ext cx="9912230" cy="9166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60947" indent="-360947" algn="just">
              <a:lnSpc>
                <a:spcPct val="120000"/>
              </a:lnSpc>
              <a:buSzPct val="60000"/>
              <a:buBlip>
                <a:blip r:embed="rId4"/>
              </a:buBlip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Para nosotros la “mexicanidad”  es el origen de México. Es voltear a ver a nuestros pueblos originarios y culturas madre y reconocer hoy y mañana su insustituible aportación en la conformación de lo que hoy  llamamos con orgullo México.</a:t>
            </a:r>
          </a:p>
          <a:p>
            <a:pPr algn="just">
              <a:lnSpc>
                <a:spcPct val="120000"/>
              </a:lnSpc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60947" indent="-360947" algn="just">
              <a:lnSpc>
                <a:spcPct val="120000"/>
              </a:lnSpc>
              <a:buSzPct val="60000"/>
              <a:buBlip>
                <a:blip r:embed="rId4"/>
              </a:buBlip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Es por eso que en la Fundación estamos al servicio de México y sus habitantes, enfocando nuestras acciones en la transformación de una nación que conserve sus usos y costumbres ancestrales, a la par de sus riquezas naturales y de un desarrollo comunitario y sostenible” </a:t>
            </a:r>
          </a:p>
        </p:txBody>
      </p:sp>
      <p:pic>
        <p:nvPicPr>
          <p:cNvPr id="459" name="pasted-image.pdf"/>
          <p:cNvPicPr>
            <a:picLocks noChangeAspect="1"/>
          </p:cNvPicPr>
          <p:nvPr/>
        </p:nvPicPr>
        <p:blipFill>
          <a:blip r:embed="rId5">
            <a:alphaModFix amt="4993"/>
            <a:extLst/>
          </a:blip>
          <a:srcRect l="7687" t="0" r="0" b="0"/>
          <a:stretch>
            <a:fillRect/>
          </a:stretch>
        </p:blipFill>
        <p:spPr>
          <a:xfrm>
            <a:off x="-286560" y="-599877"/>
            <a:ext cx="11976766" cy="184717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  <p:sp>
        <p:nvSpPr>
          <p:cNvPr id="460" name="Shape 460"/>
          <p:cNvSpPr/>
          <p:nvPr/>
        </p:nvSpPr>
        <p:spPr>
          <a:xfrm>
            <a:off x="14262052" y="3259337"/>
            <a:ext cx="650585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/>
            <a:r>
              <a:t>MEXICANIDAD</a:t>
            </a:r>
          </a:p>
        </p:txBody>
      </p:sp>
      <p:sp>
        <p:nvSpPr>
          <p:cNvPr id="461" name="Shape 461"/>
          <p:cNvSpPr/>
          <p:nvPr/>
        </p:nvSpPr>
        <p:spPr>
          <a:xfrm>
            <a:off x="14777884" y="608107"/>
            <a:ext cx="9530994" cy="201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b="1" i="1" sz="3400">
                <a:solidFill>
                  <a:schemeClr val="accent6">
                    <a:satOff val="-3381"/>
                    <a:lumOff val="-1035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“La mexicanidad sigue estando presente : es un proyecto de futuro con raíces que se bifurcan entre el pasado y el presente”</a:t>
            </a:r>
          </a:p>
        </p:txBody>
      </p:sp>
      <p:pic>
        <p:nvPicPr>
          <p:cNvPr id="462" name="pasted-image.pdf"/>
          <p:cNvPicPr>
            <a:picLocks noChangeAspect="1"/>
          </p:cNvPicPr>
          <p:nvPr/>
        </p:nvPicPr>
        <p:blipFill>
          <a:blip r:embed="rId5">
            <a:alphaModFix amt="4993"/>
            <a:extLst/>
          </a:blip>
          <a:srcRect l="18239" t="2084" r="0" b="0"/>
          <a:stretch>
            <a:fillRect/>
          </a:stretch>
        </p:blipFill>
        <p:spPr>
          <a:xfrm>
            <a:off x="13854181" y="1235034"/>
            <a:ext cx="10607754" cy="180867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  <p:grpSp>
        <p:nvGrpSpPr>
          <p:cNvPr id="469" name="Group 469"/>
          <p:cNvGrpSpPr/>
          <p:nvPr/>
        </p:nvGrpSpPr>
        <p:grpSpPr>
          <a:xfrm>
            <a:off x="7838778" y="15486479"/>
            <a:ext cx="4811929" cy="2744467"/>
            <a:chOff x="0" y="0"/>
            <a:chExt cx="4811928" cy="2744466"/>
          </a:xfrm>
        </p:grpSpPr>
        <p:sp>
          <p:nvSpPr>
            <p:cNvPr id="463" name="Shape 463"/>
            <p:cNvSpPr/>
            <p:nvPr/>
          </p:nvSpPr>
          <p:spPr>
            <a:xfrm>
              <a:off x="0" y="0"/>
              <a:ext cx="4337832" cy="2744467"/>
            </a:xfrm>
            <a:prstGeom prst="rect">
              <a:avLst/>
            </a:prstGeom>
            <a:solidFill>
              <a:schemeClr val="accent5">
                <a:lumOff val="-6823"/>
              </a:schemeClr>
            </a:solidFill>
            <a:ln w="12700" cap="flat">
              <a:solidFill>
                <a:srgbClr val="33827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468" name="Group 468"/>
            <p:cNvGrpSpPr/>
            <p:nvPr/>
          </p:nvGrpSpPr>
          <p:grpSpPr>
            <a:xfrm>
              <a:off x="461582" y="477458"/>
              <a:ext cx="4350347" cy="1789552"/>
              <a:chOff x="0" y="0"/>
              <a:chExt cx="4350345" cy="1789550"/>
            </a:xfrm>
          </p:grpSpPr>
          <p:sp>
            <p:nvSpPr>
              <p:cNvPr id="464" name="Shape 464"/>
              <p:cNvSpPr/>
              <p:nvPr/>
            </p:nvSpPr>
            <p:spPr>
              <a:xfrm>
                <a:off x="0" y="145828"/>
                <a:ext cx="4350346" cy="16393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  <a:latin typeface="Qanelas Soft DEMO"/>
                    <a:ea typeface="Qanelas Soft DEMO"/>
                    <a:cs typeface="Qanelas Soft DEMO"/>
                    <a:sym typeface="Qanelas Soft DEMO"/>
                  </a:defRPr>
                </a:pPr>
                <a:r>
                  <a:t>YO SOY MEXICO</a:t>
                </a:r>
              </a:p>
              <a:p>
                <a:pPr algn="l">
                  <a:defRPr sz="3200">
                    <a:solidFill>
                      <a:srgbClr val="FFFFFF"/>
                    </a:solidFill>
                    <a:latin typeface="Qanelas Soft DEMO"/>
                    <a:ea typeface="Qanelas Soft DEMO"/>
                    <a:cs typeface="Qanelas Soft DEMO"/>
                    <a:sym typeface="Qanelas Soft DEMO"/>
                  </a:defRPr>
                </a:pPr>
                <a:r>
                  <a:t>AMO MEXICO</a:t>
                </a:r>
              </a:p>
              <a:p>
                <a:pPr algn="l">
                  <a:defRPr sz="3200">
                    <a:solidFill>
                      <a:srgbClr val="FFFFFF"/>
                    </a:solidFill>
                    <a:latin typeface="Qanelas Soft DEMO"/>
                    <a:ea typeface="Qanelas Soft DEMO"/>
                    <a:cs typeface="Qanelas Soft DEMO"/>
                    <a:sym typeface="Qanelas Soft DEMO"/>
                  </a:defRPr>
                </a:pPr>
                <a:r>
                  <a:t>CONSERVA MEXICO</a:t>
                </a:r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1870947" y="-1"/>
                <a:ext cx="304610" cy="763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´</a:t>
                </a:r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1370373" y="496228"/>
                <a:ext cx="304610" cy="763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´</a:t>
                </a:r>
              </a:p>
            </p:txBody>
          </p:sp>
          <p:sp>
            <p:nvSpPr>
              <p:cNvPr id="467" name="Shape 467"/>
              <p:cNvSpPr/>
              <p:nvPr/>
            </p:nvSpPr>
            <p:spPr>
              <a:xfrm>
                <a:off x="2496663" y="1026175"/>
                <a:ext cx="304611" cy="763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´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image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28060" y="0"/>
            <a:ext cx="2745946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Shape 472"/>
          <p:cNvSpPr/>
          <p:nvPr/>
        </p:nvSpPr>
        <p:spPr>
          <a:xfrm>
            <a:off x="11823837" y="-2819400"/>
            <a:ext cx="14668363" cy="23774400"/>
          </a:xfrm>
          <a:prstGeom prst="ellipse">
            <a:avLst/>
          </a:prstGeom>
          <a:solidFill>
            <a:srgbClr val="402163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73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l="0" t="0" r="51564" b="0"/>
          <a:stretch>
            <a:fillRect/>
          </a:stretch>
        </p:blipFill>
        <p:spPr>
          <a:xfrm flipH="1">
            <a:off x="12560162" y="-14684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477" name="Group 477"/>
          <p:cNvGrpSpPr/>
          <p:nvPr/>
        </p:nvGrpSpPr>
        <p:grpSpPr>
          <a:xfrm>
            <a:off x="13142148" y="2805684"/>
            <a:ext cx="12856765" cy="2255234"/>
            <a:chOff x="25399" y="420915"/>
            <a:chExt cx="12856763" cy="2255233"/>
          </a:xfrm>
        </p:grpSpPr>
        <p:sp>
          <p:nvSpPr>
            <p:cNvPr id="474" name="Shape 474"/>
            <p:cNvSpPr/>
            <p:nvPr/>
          </p:nvSpPr>
          <p:spPr>
            <a:xfrm>
              <a:off x="950634" y="669548"/>
              <a:ext cx="11931530" cy="200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000">
                  <a:solidFill>
                    <a:schemeClr val="accent3">
                      <a:satOff val="-37323"/>
                      <a:lumOff val="17107"/>
                    </a:schemeClr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pPr>
              <a:r>
                <a:rPr>
                  <a:solidFill>
                    <a:schemeClr val="accent6">
                      <a:satOff val="-3381"/>
                      <a:lumOff val="-10352"/>
                    </a:schemeClr>
                  </a:solidFill>
                </a:rPr>
                <a:t>CON QUIENES QUEREMOS CONTACTAR?</a:t>
              </a:r>
              <a:r>
                <a:t> </a:t>
              </a:r>
            </a:p>
          </p:txBody>
        </p:sp>
        <p:sp>
          <p:nvSpPr>
            <p:cNvPr id="475" name="Shape 475"/>
            <p:cNvSpPr/>
            <p:nvPr/>
          </p:nvSpPr>
          <p:spPr>
            <a:xfrm rot="10800000">
              <a:off x="25400" y="617765"/>
              <a:ext cx="1400020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chemeClr val="accent6">
                      <a:satOff val="-3381"/>
                      <a:lumOff val="-10352"/>
                    </a:schemeClr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476" name="Shape 476"/>
            <p:cNvSpPr/>
            <p:nvPr/>
          </p:nvSpPr>
          <p:spPr>
            <a:xfrm>
              <a:off x="4197334" y="420915"/>
              <a:ext cx="436192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6">
                      <a:satOff val="-3381"/>
                      <a:lumOff val="-10352"/>
                    </a:schemeClr>
                  </a:solidFill>
                </a:defRPr>
              </a:lvl1pPr>
            </a:lstStyle>
            <a:p>
              <a:pPr/>
              <a:r>
                <a:t>´</a:t>
              </a:r>
            </a:p>
          </p:txBody>
        </p:sp>
      </p:grpSp>
      <p:sp>
        <p:nvSpPr>
          <p:cNvPr id="478" name="Shape 478"/>
          <p:cNvSpPr/>
          <p:nvPr/>
        </p:nvSpPr>
        <p:spPr>
          <a:xfrm>
            <a:off x="13778650" y="6797987"/>
            <a:ext cx="10339137" cy="891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0894" indent="-340894" algn="just">
              <a:lnSpc>
                <a:spcPct val="120000"/>
              </a:lnSpc>
              <a:buSzPct val="60000"/>
              <a:buBlip>
                <a:blip r:embed="rId4"/>
              </a:buBlip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La Realidad es una construcción en la que participamos activamente, consciente e inconscientemente, todo el tiempo. </a:t>
            </a:r>
          </a:p>
          <a:p>
            <a:pPr marL="340894" indent="-340894" algn="just">
              <a:lnSpc>
                <a:spcPct val="120000"/>
              </a:lnSpc>
              <a:buSzPct val="60000"/>
              <a:buBlip>
                <a:blip r:embed="rId4"/>
              </a:buBlip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just">
              <a:lnSpc>
                <a:spcPct val="120000"/>
              </a:lnSpc>
              <a:buSzPct val="60000"/>
              <a:buBlip>
                <a:blip r:embed="rId4"/>
              </a:buBlip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Esta Realidad Concreta es resultado de mi Lenguaje, pues mi Lenguaje es mi Mundo.</a:t>
            </a:r>
          </a:p>
          <a:p>
            <a:pPr marL="340894" indent="-340894" algn="just">
              <a:lnSpc>
                <a:spcPct val="120000"/>
              </a:lnSpc>
              <a:buSzPct val="60000"/>
              <a:buBlip>
                <a:blip r:embed="rId4"/>
              </a:buBlip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just">
              <a:lnSpc>
                <a:spcPct val="120000"/>
              </a:lnSpc>
              <a:buSzPct val="60000"/>
              <a:buBlip>
                <a:blip r:embed="rId4"/>
              </a:buBlip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Construir un nuevo glosario donde “lo comunitario” conforme la realidad en la que queremos vivir implica coraje y valentía; alienta a buscar una ética común que restituya e identifique al pueblo mexicano como cuna de hombres y mujeres fuertes, que honran su palabra, que demuestran su congruencia y que de manera pro-activa participan en la reconstrucción del tejido social.</a:t>
            </a:r>
          </a:p>
        </p:txBody>
      </p:sp>
      <p:pic>
        <p:nvPicPr>
          <p:cNvPr id="479" name="pasted-image.pdf"/>
          <p:cNvPicPr>
            <a:picLocks noChangeAspect="1"/>
          </p:cNvPicPr>
          <p:nvPr/>
        </p:nvPicPr>
        <p:blipFill>
          <a:blip r:embed="rId5">
            <a:alphaModFix amt="4993"/>
            <a:extLst/>
          </a:blip>
          <a:srcRect l="7687" t="0" r="0" b="0"/>
          <a:stretch>
            <a:fillRect/>
          </a:stretch>
        </p:blipFill>
        <p:spPr>
          <a:xfrm>
            <a:off x="-623213" y="-1578693"/>
            <a:ext cx="11976767" cy="184717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  <p:sp>
        <p:nvSpPr>
          <p:cNvPr id="480" name="Shape 480"/>
          <p:cNvSpPr/>
          <p:nvPr/>
        </p:nvSpPr>
        <p:spPr>
          <a:xfrm>
            <a:off x="14074766" y="5117798"/>
            <a:ext cx="589584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/>
            <a:r>
              <a:t>COMUNIDAD</a:t>
            </a:r>
          </a:p>
        </p:txBody>
      </p:sp>
      <p:sp>
        <p:nvSpPr>
          <p:cNvPr id="481" name="Shape 481"/>
          <p:cNvSpPr/>
          <p:nvPr/>
        </p:nvSpPr>
        <p:spPr>
          <a:xfrm>
            <a:off x="14999703" y="145396"/>
            <a:ext cx="9141656" cy="3461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i="1" sz="3400">
                <a:solidFill>
                  <a:schemeClr val="accent6">
                    <a:satOff val="-3381"/>
                    <a:lumOff val="-1035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“Uno se encuentra en comunidad con los suyos desde el nacimiento, con todos los bienes y males a ella anexos. Se entra en sociedad como en lo extraño. [...J Comunidad es lo antiguo y sociedad lo nuevo, como cosa y nombre”</a:t>
            </a:r>
          </a:p>
          <a:p>
            <a:pPr algn="r">
              <a:defRPr b="1" i="1" sz="3400">
                <a:solidFill>
                  <a:schemeClr val="accent6">
                    <a:satOff val="-3381"/>
                    <a:lumOff val="-1035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Tönnies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3927" y="-150416"/>
            <a:ext cx="29924673" cy="199449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6" name="Group 486"/>
          <p:cNvGrpSpPr/>
          <p:nvPr/>
        </p:nvGrpSpPr>
        <p:grpSpPr>
          <a:xfrm>
            <a:off x="-2081897" y="-3011906"/>
            <a:ext cx="14668361" cy="23774401"/>
            <a:chOff x="7556363" y="1466849"/>
            <a:chExt cx="14668360" cy="23774400"/>
          </a:xfrm>
        </p:grpSpPr>
        <p:sp>
          <p:nvSpPr>
            <p:cNvPr id="484" name="Shape 484"/>
            <p:cNvSpPr/>
            <p:nvPr/>
          </p:nvSpPr>
          <p:spPr>
            <a:xfrm flipH="1">
              <a:off x="7556363" y="1466849"/>
              <a:ext cx="14668362" cy="23774401"/>
            </a:xfrm>
            <a:prstGeom prst="ellipse">
              <a:avLst/>
            </a:prstGeom>
            <a:solidFill>
              <a:srgbClr val="99000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485" name="image11.jpeg" descr="3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51564" b="0"/>
            <a:stretch>
              <a:fillRect/>
            </a:stretch>
          </p:blipFill>
          <p:spPr>
            <a:xfrm>
              <a:off x="9593268" y="4271566"/>
              <a:ext cx="11895132" cy="1847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6054" y="21600"/>
                  </a:lnTo>
                  <a:cubicBezTo>
                    <a:pt x="19485" y="18778"/>
                    <a:pt x="21600" y="14920"/>
                    <a:pt x="21600" y="10665"/>
                  </a:cubicBezTo>
                  <a:cubicBezTo>
                    <a:pt x="21600" y="6544"/>
                    <a:pt x="19616" y="2796"/>
                    <a:pt x="16374" y="0"/>
                  </a:cubicBez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487" name="Shape 487"/>
          <p:cNvSpPr/>
          <p:nvPr/>
        </p:nvSpPr>
        <p:spPr>
          <a:xfrm>
            <a:off x="341694" y="7531100"/>
            <a:ext cx="9761966" cy="3149601"/>
          </a:xfrm>
          <a:prstGeom prst="rect">
            <a:avLst/>
          </a:prstGeom>
          <a:solidFill>
            <a:schemeClr val="accent5">
              <a:lumOff val="-682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4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 Tenemos que hablar de  Contemporaneidad; porque es en el aquí y en el ahora donde con  conciencia crítica rescatamos lo mejor del pasado (herencia) y lo mejor de la modernidad (legado) para la construcción de una Realidad Común.</a:t>
            </a:r>
          </a:p>
        </p:txBody>
      </p:sp>
      <p:sp>
        <p:nvSpPr>
          <p:cNvPr id="488" name="Shape 488"/>
          <p:cNvSpPr/>
          <p:nvPr/>
        </p:nvSpPr>
        <p:spPr>
          <a:xfrm>
            <a:off x="506071" y="5803799"/>
            <a:ext cx="896909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4400">
                <a:solidFill>
                  <a:schemeClr val="accent5">
                    <a:lumOff val="-6823"/>
                  </a:schemeClr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UNA NUEVA MEXICANIDAD CONTEMPORÁNEA</a:t>
            </a:r>
          </a:p>
        </p:txBody>
      </p:sp>
      <p:sp>
        <p:nvSpPr>
          <p:cNvPr id="489" name="Shape 489"/>
          <p:cNvSpPr/>
          <p:nvPr/>
        </p:nvSpPr>
        <p:spPr>
          <a:xfrm>
            <a:off x="-230780" y="693478"/>
            <a:ext cx="1007587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/>
            <a:r>
              <a:t>CONTEMPORANEIDAD</a:t>
            </a:r>
          </a:p>
        </p:txBody>
      </p:sp>
      <p:sp>
        <p:nvSpPr>
          <p:cNvPr id="490" name="Shape 490"/>
          <p:cNvSpPr/>
          <p:nvPr/>
        </p:nvSpPr>
        <p:spPr>
          <a:xfrm>
            <a:off x="41661" y="1828313"/>
            <a:ext cx="9530994" cy="274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b="1" i="1" sz="3600">
                <a:solidFill>
                  <a:schemeClr val="accent5">
                    <a:lumOff val="-6823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</a:t>
            </a:r>
            <a:r>
              <a:t>T</a:t>
            </a:r>
            <a:r>
              <a:t>odo aquello que sucede en el tiempo presente y que pertenece al período histórico de tiempo más cercano a la actualidad”</a:t>
            </a:r>
          </a:p>
          <a:p>
            <a:pPr defTabSz="457200">
              <a:defRPr b="1" i="1" sz="3600">
                <a:solidFill>
                  <a:schemeClr val="accent5">
                    <a:lumOff val="-6823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495" name="Group 495"/>
          <p:cNvGrpSpPr/>
          <p:nvPr/>
        </p:nvGrpSpPr>
        <p:grpSpPr>
          <a:xfrm>
            <a:off x="-3578706" y="3304414"/>
            <a:ext cx="12024125" cy="2300455"/>
            <a:chOff x="-4258604" y="210240"/>
            <a:chExt cx="12024124" cy="2300453"/>
          </a:xfrm>
        </p:grpSpPr>
        <p:sp>
          <p:nvSpPr>
            <p:cNvPr id="491" name="Shape 491"/>
            <p:cNvSpPr/>
            <p:nvPr/>
          </p:nvSpPr>
          <p:spPr>
            <a:xfrm>
              <a:off x="825091" y="504094"/>
              <a:ext cx="6940430" cy="200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6000">
                  <a:solidFill>
                    <a:schemeClr val="accent5">
                      <a:lumOff val="-6823"/>
                    </a:schemeClr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>
                <a:defRPr>
                  <a:solidFill>
                    <a:srgbClr val="39A09D"/>
                  </a:solidFill>
                </a:defRPr>
              </a:pPr>
              <a:r>
                <a:rPr>
                  <a:solidFill>
                    <a:schemeClr val="accent5">
                      <a:lumOff val="-6823"/>
                    </a:schemeClr>
                  </a:solidFill>
                </a:rPr>
                <a:t>QUE QUEREMOS PROPONER?</a:t>
              </a:r>
            </a:p>
          </p:txBody>
        </p:sp>
        <p:sp>
          <p:nvSpPr>
            <p:cNvPr id="492" name="Shape 492"/>
            <p:cNvSpPr/>
            <p:nvPr/>
          </p:nvSpPr>
          <p:spPr>
            <a:xfrm rot="10800000">
              <a:off x="0" y="524770"/>
              <a:ext cx="1400020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chemeClr val="accent5">
                      <a:lumOff val="-6823"/>
                    </a:schemeClr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493" name="Shape 493"/>
            <p:cNvSpPr/>
            <p:nvPr/>
          </p:nvSpPr>
          <p:spPr>
            <a:xfrm>
              <a:off x="2020483" y="210240"/>
              <a:ext cx="436191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lumOff val="-6823"/>
                    </a:schemeClr>
                  </a:solidFill>
                </a:defRPr>
              </a:lvl1pPr>
            </a:lstStyle>
            <a:p>
              <a:pPr/>
              <a:r>
                <a:t>´</a:t>
              </a:r>
            </a:p>
          </p:txBody>
        </p:sp>
        <p:sp>
          <p:nvSpPr>
            <p:cNvPr id="494" name="Shape 494"/>
            <p:cNvSpPr/>
            <p:nvPr/>
          </p:nvSpPr>
          <p:spPr>
            <a:xfrm>
              <a:off x="-4258605" y="1397456"/>
              <a:ext cx="589027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6000">
                  <a:solidFill>
                    <a:schemeClr val="accent5">
                      <a:lumOff val="-6823"/>
                    </a:schemeClr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>
                <a:defRPr>
                  <a:solidFill>
                    <a:srgbClr val="39A09D"/>
                  </a:solidFill>
                </a:defRPr>
              </a:pPr>
              <a:r>
                <a:rPr>
                  <a:solidFill>
                    <a:schemeClr val="accent5">
                      <a:lumOff val="-6823"/>
                    </a:schemeClr>
                  </a:solidFill>
                </a:rPr>
                <a:t>p</a:t>
              </a:r>
            </a:p>
          </p:txBody>
        </p:sp>
      </p:grpSp>
      <p:sp>
        <p:nvSpPr>
          <p:cNvPr id="496" name="Shape 496"/>
          <p:cNvSpPr/>
          <p:nvPr/>
        </p:nvSpPr>
        <p:spPr>
          <a:xfrm>
            <a:off x="341694" y="10105808"/>
            <a:ext cx="9761966" cy="458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228600" algn="l" defTabSz="457200">
              <a:lnSpc>
                <a:spcPct val="115000"/>
              </a:lnSpc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En la Vida  Contemporánea encontramos UNIDAD en lo DIVERSO y  rescatamos los conceptos de Pluriculturalidad y  Plurinacionalidad que incluyen a todos sin importar lo grande o lo pequeño.</a:t>
            </a:r>
          </a:p>
          <a:p>
            <a:pPr marL="457200" indent="-228600" algn="l" defTabSz="457200">
              <a:lnSpc>
                <a:spcPct val="115000"/>
              </a:lnSpc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457200" indent="-228600" algn="l" defTabSz="457200">
              <a:lnSpc>
                <a:spcPct val="115000"/>
              </a:lnSpc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En la contemporaneidad reconciliamos a las culturas madres con lo mejor de la modernidad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image2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5481930" y="-1386599"/>
            <a:ext cx="30641166" cy="19748231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Shape 499"/>
          <p:cNvSpPr/>
          <p:nvPr/>
        </p:nvSpPr>
        <p:spPr>
          <a:xfrm flipH="1">
            <a:off x="12028568" y="-2829906"/>
            <a:ext cx="14668361" cy="23774401"/>
          </a:xfrm>
          <a:prstGeom prst="ellipse">
            <a:avLst/>
          </a:prstGeom>
          <a:solidFill>
            <a:srgbClr val="7AB853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00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l="0" t="0" r="51564" b="0"/>
          <a:stretch>
            <a:fillRect/>
          </a:stretch>
        </p:blipFill>
        <p:spPr>
          <a:xfrm flipH="1">
            <a:off x="12648661" y="-178583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509" name="Group 509"/>
          <p:cNvGrpSpPr/>
          <p:nvPr/>
        </p:nvGrpSpPr>
        <p:grpSpPr>
          <a:xfrm>
            <a:off x="13357480" y="3406440"/>
            <a:ext cx="10477501" cy="3561458"/>
            <a:chOff x="0" y="-38099"/>
            <a:chExt cx="10477500" cy="3561457"/>
          </a:xfrm>
        </p:grpSpPr>
        <p:sp>
          <p:nvSpPr>
            <p:cNvPr id="501" name="Shape 501"/>
            <p:cNvSpPr/>
            <p:nvPr/>
          </p:nvSpPr>
          <p:spPr>
            <a:xfrm>
              <a:off x="5232400" y="0"/>
              <a:ext cx="2463800" cy="2311400"/>
            </a:xfrm>
            <a:prstGeom prst="ellipse">
              <a:avLst/>
            </a:prstGeom>
            <a:solidFill>
              <a:srgbClr val="5F8E00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2" name="Shape 502"/>
            <p:cNvSpPr/>
            <p:nvPr/>
          </p:nvSpPr>
          <p:spPr>
            <a:xfrm>
              <a:off x="0" y="1211957"/>
              <a:ext cx="2463800" cy="2311401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3" name="Shape 503"/>
            <p:cNvSpPr/>
            <p:nvPr/>
          </p:nvSpPr>
          <p:spPr>
            <a:xfrm>
              <a:off x="2451100" y="0"/>
              <a:ext cx="2463800" cy="2311400"/>
            </a:xfrm>
            <a:prstGeom prst="ellipse">
              <a:avLst/>
            </a:prstGeom>
            <a:solidFill>
              <a:srgbClr val="4A887B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4" name="Shape 504"/>
            <p:cNvSpPr/>
            <p:nvPr/>
          </p:nvSpPr>
          <p:spPr>
            <a:xfrm>
              <a:off x="8013700" y="1211957"/>
              <a:ext cx="2463800" cy="2311401"/>
            </a:xfrm>
            <a:prstGeom prst="ellipse">
              <a:avLst/>
            </a:prstGeom>
            <a:solidFill>
              <a:srgbClr val="7AB853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5" name="Shape 505"/>
            <p:cNvSpPr/>
            <p:nvPr/>
          </p:nvSpPr>
          <p:spPr>
            <a:xfrm>
              <a:off x="340931" y="2088257"/>
              <a:ext cx="1781938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lvl1pPr>
            </a:lstStyle>
            <a:p>
              <a:pPr/>
              <a:r>
                <a:t>CV*20*70</a:t>
              </a:r>
            </a:p>
          </p:txBody>
        </p:sp>
        <p:sp>
          <p:nvSpPr>
            <p:cNvPr id="506" name="Shape 506"/>
            <p:cNvSpPr/>
            <p:nvPr/>
          </p:nvSpPr>
          <p:spPr>
            <a:xfrm>
              <a:off x="2579814" y="-38100"/>
              <a:ext cx="2206372" cy="238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Red</a:t>
              </a:r>
            </a:p>
            <a:p>
              <a:pPr>
                <a:defRPr sz="3000">
                  <a:solidFill>
                    <a:srgbClr val="FFFFFF"/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Turismo</a:t>
              </a:r>
            </a:p>
            <a:p>
              <a:pPr>
                <a:defRPr sz="3000">
                  <a:solidFill>
                    <a:srgbClr val="FFFFFF"/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Alternativo</a:t>
              </a:r>
            </a:p>
            <a:p>
              <a:pPr>
                <a:defRPr sz="3000">
                  <a:solidFill>
                    <a:srgbClr val="FFFFFF"/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México</a:t>
              </a:r>
            </a:p>
          </p:txBody>
        </p:sp>
        <p:sp>
          <p:nvSpPr>
            <p:cNvPr id="507" name="Shape 507"/>
            <p:cNvSpPr/>
            <p:nvPr/>
          </p:nvSpPr>
          <p:spPr>
            <a:xfrm>
              <a:off x="5382412" y="647699"/>
              <a:ext cx="2210563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Formación:</a:t>
              </a:r>
            </a:p>
            <a:p>
              <a:pPr>
                <a:defRPr sz="3000">
                  <a:solidFill>
                    <a:srgbClr val="FFFFFF"/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RSE</a:t>
              </a:r>
            </a:p>
          </p:txBody>
        </p:sp>
        <p:sp>
          <p:nvSpPr>
            <p:cNvPr id="508" name="Shape 508"/>
            <p:cNvSpPr/>
            <p:nvPr/>
          </p:nvSpPr>
          <p:spPr>
            <a:xfrm>
              <a:off x="8458961" y="2088257"/>
              <a:ext cx="149961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lvl1pPr>
            </a:lstStyle>
            <a:p>
              <a:pPr/>
              <a:r>
                <a:t>Atlcoatl</a:t>
              </a:r>
            </a:p>
          </p:txBody>
        </p:sp>
      </p:grpSp>
      <p:sp>
        <p:nvSpPr>
          <p:cNvPr id="510" name="Shape 510"/>
          <p:cNvSpPr/>
          <p:nvPr/>
        </p:nvSpPr>
        <p:spPr>
          <a:xfrm>
            <a:off x="14046516" y="7206450"/>
            <a:ext cx="9099430" cy="78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 </a:t>
            </a:r>
            <a:br/>
            <a:endParaRPr sz="3600"/>
          </a:p>
          <a:p>
            <a:pPr marL="342900" indent="-342900" algn="l">
              <a:buSzPct val="100000"/>
              <a:buFont typeface="Arial"/>
              <a:buChar char="•"/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Impulsamos un Desarrollo Humano Sostenible.</a:t>
            </a:r>
            <a:br/>
          </a:p>
          <a:p>
            <a:pPr marL="342900" indent="-342900" algn="l">
              <a:buSzPct val="100000"/>
              <a:buFont typeface="Arial"/>
              <a:buChar char="•"/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Generamos armonías con la Naturaleza.</a:t>
            </a:r>
            <a:br/>
          </a:p>
          <a:p>
            <a:pPr marL="342900" indent="-342900" algn="l">
              <a:buSzPct val="100000"/>
              <a:buFont typeface="Arial"/>
              <a:buChar char="•"/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Fortalecemos</a:t>
            </a:r>
            <a:r>
              <a:t> economías locales y comercio justo.</a:t>
            </a:r>
            <a:br/>
          </a:p>
          <a:p>
            <a:pPr marL="342900" indent="-342900" algn="l">
              <a:buSzPct val="100000"/>
              <a:buFont typeface="Arial"/>
              <a:buChar char="•"/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Contribuimos  en el diseño de una  reingeniería económica, social y ambiental.</a:t>
            </a:r>
            <a:br/>
          </a:p>
        </p:txBody>
      </p:sp>
      <p:grpSp>
        <p:nvGrpSpPr>
          <p:cNvPr id="513" name="Group 513"/>
          <p:cNvGrpSpPr/>
          <p:nvPr/>
        </p:nvGrpSpPr>
        <p:grpSpPr>
          <a:xfrm>
            <a:off x="15505802" y="616067"/>
            <a:ext cx="9304614" cy="2265516"/>
            <a:chOff x="0" y="0"/>
            <a:chExt cx="9304612" cy="2265515"/>
          </a:xfrm>
        </p:grpSpPr>
        <p:sp>
          <p:nvSpPr>
            <p:cNvPr id="511" name="Shape 511"/>
            <p:cNvSpPr/>
            <p:nvPr/>
          </p:nvSpPr>
          <p:spPr>
            <a:xfrm>
              <a:off x="0" y="258915"/>
              <a:ext cx="9304613" cy="200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6000">
                  <a:solidFill>
                    <a:srgbClr val="7EB067"/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A TRAVES DE NUESTROS PROGRAMAS:</a:t>
              </a:r>
            </a:p>
          </p:txBody>
        </p:sp>
        <p:sp>
          <p:nvSpPr>
            <p:cNvPr id="512" name="Shape 512"/>
            <p:cNvSpPr/>
            <p:nvPr/>
          </p:nvSpPr>
          <p:spPr>
            <a:xfrm>
              <a:off x="2595973" y="0"/>
              <a:ext cx="436191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3">
                      <a:satOff val="-37323"/>
                      <a:lumOff val="17107"/>
                    </a:schemeClr>
                  </a:solidFill>
                </a:defRPr>
              </a:lvl1pPr>
            </a:lstStyle>
            <a:p>
              <a:pPr/>
              <a:r>
                <a:t>´</a:t>
              </a:r>
            </a:p>
          </p:txBody>
        </p:sp>
      </p:grpSp>
      <p:pic>
        <p:nvPicPr>
          <p:cNvPr id="514" name="pasted-image.pdf"/>
          <p:cNvPicPr>
            <a:picLocks noChangeAspect="1"/>
          </p:cNvPicPr>
          <p:nvPr/>
        </p:nvPicPr>
        <p:blipFill>
          <a:blip r:embed="rId5">
            <a:alphaModFix amt="4993"/>
            <a:extLst/>
          </a:blip>
          <a:stretch>
            <a:fillRect/>
          </a:stretch>
        </p:blipFill>
        <p:spPr>
          <a:xfrm>
            <a:off x="12690202" y="-137980"/>
            <a:ext cx="13223863" cy="188271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8463" y="-254000"/>
            <a:ext cx="25061337" cy="1879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Shape 517"/>
          <p:cNvSpPr/>
          <p:nvPr/>
        </p:nvSpPr>
        <p:spPr>
          <a:xfrm flipH="1">
            <a:off x="-2094597" y="-2819400"/>
            <a:ext cx="14668361" cy="23774400"/>
          </a:xfrm>
          <a:prstGeom prst="ellipse">
            <a:avLst/>
          </a:prstGeom>
          <a:solidFill>
            <a:srgbClr val="4A887B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18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l="0" t="0" r="51564" b="0"/>
          <a:stretch>
            <a:fillRect/>
          </a:stretch>
        </p:blipFill>
        <p:spPr>
          <a:xfrm>
            <a:off x="-104523" y="-168077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521" name="Group 521"/>
          <p:cNvGrpSpPr/>
          <p:nvPr/>
        </p:nvGrpSpPr>
        <p:grpSpPr>
          <a:xfrm>
            <a:off x="651084" y="773264"/>
            <a:ext cx="9075399" cy="2959101"/>
            <a:chOff x="0" y="-237820"/>
            <a:chExt cx="9075397" cy="2959100"/>
          </a:xfrm>
        </p:grpSpPr>
        <p:sp>
          <p:nvSpPr>
            <p:cNvPr id="519" name="Shape 519"/>
            <p:cNvSpPr/>
            <p:nvPr/>
          </p:nvSpPr>
          <p:spPr>
            <a:xfrm>
              <a:off x="0" y="-237821"/>
              <a:ext cx="9075398" cy="295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6000">
                  <a:solidFill>
                    <a:schemeClr val="accent2">
                      <a:lumOff val="-6745"/>
                    </a:schemeClr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MARCO METODOLOGICO:</a:t>
              </a:r>
            </a:p>
          </p:txBody>
        </p:sp>
        <p:sp>
          <p:nvSpPr>
            <p:cNvPr id="520" name="Shape 520"/>
            <p:cNvSpPr/>
            <p:nvPr/>
          </p:nvSpPr>
          <p:spPr>
            <a:xfrm>
              <a:off x="3677420" y="411315"/>
              <a:ext cx="436191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2">
                      <a:lumOff val="-6745"/>
                    </a:schemeClr>
                  </a:solidFill>
                </a:defRPr>
              </a:lvl1pPr>
            </a:lstStyle>
            <a:p>
              <a:pPr/>
              <a:r>
                <a:t>´</a:t>
              </a:r>
            </a:p>
          </p:txBody>
        </p:sp>
      </p:grpSp>
      <p:pic>
        <p:nvPicPr>
          <p:cNvPr id="52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34455" y="3434682"/>
            <a:ext cx="12181898" cy="11610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pasted-image.pdf"/>
          <p:cNvPicPr>
            <a:picLocks noChangeAspect="1"/>
          </p:cNvPicPr>
          <p:nvPr/>
        </p:nvPicPr>
        <p:blipFill>
          <a:blip r:embed="rId5">
            <a:alphaModFix amt="4993"/>
            <a:extLst/>
          </a:blip>
          <a:stretch>
            <a:fillRect/>
          </a:stretch>
        </p:blipFill>
        <p:spPr>
          <a:xfrm>
            <a:off x="-800773" y="-91877"/>
            <a:ext cx="12974206" cy="184717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image11.jpeg" descr="3.jpg"/>
          <p:cNvPicPr>
            <a:picLocks noChangeAspect="1"/>
          </p:cNvPicPr>
          <p:nvPr/>
        </p:nvPicPr>
        <p:blipFill>
          <a:blip r:embed="rId2">
            <a:extLst/>
          </a:blip>
          <a:srcRect l="0" t="4010" r="40933" b="0"/>
          <a:stretch>
            <a:fillRect/>
          </a:stretch>
        </p:blipFill>
        <p:spPr>
          <a:xfrm>
            <a:off x="-5774257" y="-20403464"/>
            <a:ext cx="40208201" cy="49147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29" y="0"/>
                </a:moveTo>
                <a:cubicBezTo>
                  <a:pt x="5446" y="0"/>
                  <a:pt x="2291" y="1434"/>
                  <a:pt x="0" y="3754"/>
                </a:cubicBezTo>
                <a:lnTo>
                  <a:pt x="0" y="21600"/>
                </a:lnTo>
                <a:lnTo>
                  <a:pt x="18316" y="21600"/>
                </a:lnTo>
                <a:cubicBezTo>
                  <a:pt x="20356" y="19306"/>
                  <a:pt x="21600" y="16262"/>
                  <a:pt x="21600" y="12921"/>
                </a:cubicBezTo>
                <a:cubicBezTo>
                  <a:pt x="21600" y="5785"/>
                  <a:pt x="15927" y="0"/>
                  <a:pt x="892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528" name="Group 528"/>
          <p:cNvGrpSpPr/>
          <p:nvPr/>
        </p:nvGrpSpPr>
        <p:grpSpPr>
          <a:xfrm>
            <a:off x="7466360" y="138264"/>
            <a:ext cx="9075399" cy="2959101"/>
            <a:chOff x="-1778000" y="-85420"/>
            <a:chExt cx="9075397" cy="2959100"/>
          </a:xfrm>
        </p:grpSpPr>
        <p:sp>
          <p:nvSpPr>
            <p:cNvPr id="526" name="Shape 526"/>
            <p:cNvSpPr/>
            <p:nvPr/>
          </p:nvSpPr>
          <p:spPr>
            <a:xfrm>
              <a:off x="-1778000" y="-85421"/>
              <a:ext cx="9075398" cy="295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chemeClr val="accent2">
                      <a:lumOff val="-6745"/>
                    </a:schemeClr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MARCO METODOLOGICO</a:t>
              </a:r>
            </a:p>
          </p:txBody>
        </p:sp>
        <p:sp>
          <p:nvSpPr>
            <p:cNvPr id="527" name="Shape 527"/>
            <p:cNvSpPr/>
            <p:nvPr/>
          </p:nvSpPr>
          <p:spPr>
            <a:xfrm>
              <a:off x="3296420" y="589115"/>
              <a:ext cx="436191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2">
                      <a:lumOff val="-6745"/>
                    </a:schemeClr>
                  </a:solidFill>
                </a:defRPr>
              </a:lvl1pPr>
            </a:lstStyle>
            <a:p>
              <a:pPr/>
              <a:r>
                <a:t>´</a:t>
              </a:r>
            </a:p>
          </p:txBody>
        </p:sp>
      </p:grpSp>
      <p:pic>
        <p:nvPicPr>
          <p:cNvPr id="52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3530" y="4006151"/>
            <a:ext cx="10781060" cy="10275698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344825" y="1725492"/>
            <a:ext cx="6395505" cy="488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300">
                <a:solidFill>
                  <a:schemeClr val="accent1">
                    <a:lumOff val="-7568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ATCOATL </a:t>
            </a:r>
          </a:p>
          <a:p>
            <a:pPr algn="just">
              <a:defRPr sz="3300">
                <a:solidFill>
                  <a:schemeClr val="accent1">
                    <a:lumOff val="-7568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Enfoque de Cuenca</a:t>
            </a:r>
          </a:p>
          <a:p>
            <a:pPr algn="just">
              <a:defRPr sz="3300">
                <a:solidFill>
                  <a:schemeClr val="accent1">
                    <a:lumOff val="-7568"/>
                  </a:schemeClr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algn="just">
              <a:defRPr sz="2700">
                <a:solidFill>
                  <a:schemeClr val="accent1">
                    <a:lumOff val="-7568"/>
                  </a:schemeClr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Trabajamos con CONAGUA y tenemos  la vocalía principal en el Consejo de Cuenca  del Río Balsas. Representamos a las organizaciones de la Sociedad Civil de  los 9 Estados a los que</a:t>
            </a:r>
          </a:p>
          <a:p>
            <a:pPr algn="just">
              <a:defRPr sz="2700">
                <a:solidFill>
                  <a:schemeClr val="accent1">
                    <a:lumOff val="-7568"/>
                  </a:schemeClr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 pertenece el río.</a:t>
            </a:r>
          </a:p>
          <a:p>
            <a:pPr algn="just">
              <a:defRPr sz="26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</p:txBody>
      </p:sp>
      <p:sp>
        <p:nvSpPr>
          <p:cNvPr id="531" name="Shape 531"/>
          <p:cNvSpPr/>
          <p:nvPr/>
        </p:nvSpPr>
        <p:spPr>
          <a:xfrm>
            <a:off x="16410134" y="373049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AB853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16410134" y="1262330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satOff val="-12988"/>
              <a:lumOff val="2774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3" name="Shape 533"/>
          <p:cNvSpPr/>
          <p:nvPr/>
        </p:nvSpPr>
        <p:spPr>
          <a:xfrm flipH="1">
            <a:off x="7005082" y="353524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-39116"/>
              <a:lumOff val="3107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4" name="Shape 534"/>
          <p:cNvSpPr/>
          <p:nvPr/>
        </p:nvSpPr>
        <p:spPr>
          <a:xfrm flipH="1">
            <a:off x="7005082" y="1262330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>
              <a:lumOff val="2411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5" name="Shape 535"/>
          <p:cNvSpPr/>
          <p:nvPr/>
        </p:nvSpPr>
        <p:spPr>
          <a:xfrm>
            <a:off x="18206144" y="6946985"/>
            <a:ext cx="5764412" cy="24638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60684" indent="-260684" algn="just">
              <a:buSzPct val="100000"/>
              <a:buChar char="•"/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A través de una red de promotor@s se fortalecen economías locales y se promueven las buenas prácticas del comercio justo. El productor obtendrá a través de nuestra red el 70% de la ganancia de su producto</a:t>
            </a:r>
          </a:p>
        </p:txBody>
      </p:sp>
      <p:sp>
        <p:nvSpPr>
          <p:cNvPr id="536" name="Shape 536"/>
          <p:cNvSpPr/>
          <p:nvPr/>
        </p:nvSpPr>
        <p:spPr>
          <a:xfrm>
            <a:off x="18206144" y="1812792"/>
            <a:ext cx="5764412" cy="510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300">
                <a:solidFill>
                  <a:schemeClr val="accent3">
                    <a:lumOff val="-6313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CANASTAS VERDES 20X70</a:t>
            </a:r>
          </a:p>
          <a:p>
            <a:pPr algn="just">
              <a:defRPr sz="27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algn="just">
              <a:defRPr sz="2700">
                <a:solidFill>
                  <a:schemeClr val="accent3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En alianza con más de 400  agricultores </a:t>
            </a:r>
          </a:p>
          <a:p>
            <a:pPr algn="just">
              <a:defRPr sz="2700">
                <a:solidFill>
                  <a:schemeClr val="accent3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de la zonas aledañas a Puebla y sus volcanes se genera una solución sostenible al problema de la comercialización y el abasto de la verdura contribuyendo así a la regeneración del tejido social, creando sinergias entre  el campo </a:t>
            </a:r>
          </a:p>
          <a:p>
            <a:pPr algn="just">
              <a:defRPr sz="2700">
                <a:solidFill>
                  <a:schemeClr val="accent3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y la ciudad.</a:t>
            </a:r>
          </a:p>
        </p:txBody>
      </p:sp>
      <p:sp>
        <p:nvSpPr>
          <p:cNvPr id="537" name="Shape 537"/>
          <p:cNvSpPr/>
          <p:nvPr/>
        </p:nvSpPr>
        <p:spPr>
          <a:xfrm>
            <a:off x="444099" y="9069678"/>
            <a:ext cx="6395505" cy="590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defRPr sz="3300">
                <a:solidFill>
                  <a:schemeClr val="accent6">
                    <a:satOff val="-3381"/>
                    <a:lumOff val="-10352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GESTI</a:t>
            </a:r>
            <a:r>
              <a:rPr>
                <a:latin typeface="Queulat Cnd Soft"/>
                <a:ea typeface="Queulat Cnd Soft"/>
                <a:cs typeface="Queulat Cnd Soft"/>
                <a:sym typeface="Queulat Cnd Soft"/>
              </a:rPr>
              <a:t>Ó</a:t>
            </a:r>
            <a:r>
              <a:t>N DE LA ESPERANZA</a:t>
            </a:r>
          </a:p>
          <a:p>
            <a:pPr algn="just" defTabSz="457200">
              <a:defRPr sz="2500">
                <a:solidFill>
                  <a:srgbClr val="424242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algn="just" defTabSz="457200">
              <a:defRPr sz="2700">
                <a:solidFill>
                  <a:schemeClr val="accent6">
                    <a:satOff val="-3381"/>
                    <a:lumOff val="-10352"/>
                  </a:schemeClr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La información es poder. A través de la Formación a Distancia, Cápsulas de Conocimiento y Capacitación presencial vertebrados y empedramos con información y conocimiento a personas y comunidades que históricamente no han tenido la oportunidad de acceder a dichos conocimientos.</a:t>
            </a:r>
          </a:p>
          <a:p>
            <a:pPr algn="just" defTabSz="457200">
              <a:defRPr sz="2700">
                <a:solidFill>
                  <a:schemeClr val="accent6">
                    <a:satOff val="-3381"/>
                    <a:lumOff val="-10352"/>
                  </a:schemeClr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Estos conocimientos están centrados en la persona, SU DIGNIDAD  y su crecimiento integral.</a:t>
            </a:r>
          </a:p>
        </p:txBody>
      </p:sp>
      <p:sp>
        <p:nvSpPr>
          <p:cNvPr id="538" name="Shape 538"/>
          <p:cNvSpPr/>
          <p:nvPr/>
        </p:nvSpPr>
        <p:spPr>
          <a:xfrm>
            <a:off x="450450" y="15012835"/>
            <a:ext cx="6382804" cy="2082801"/>
          </a:xfrm>
          <a:prstGeom prst="rect">
            <a:avLst/>
          </a:prstGeom>
          <a:blipFill>
            <a:blip r:embed="rId5"/>
          </a:blipFill>
          <a:ln w="12700">
            <a:solidFill>
              <a:srgbClr val="9578D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Gestión de la Esperanza tiene el propósito de ayudar a las instituciones y a los individuos a encontrar su propia misión, sentido de trascendencia con sentido de comunidad.</a:t>
            </a:r>
          </a:p>
        </p:txBody>
      </p:sp>
      <p:sp>
        <p:nvSpPr>
          <p:cNvPr id="539" name="Shape 539"/>
          <p:cNvSpPr/>
          <p:nvPr/>
        </p:nvSpPr>
        <p:spPr>
          <a:xfrm>
            <a:off x="18220834" y="10225139"/>
            <a:ext cx="5735032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300">
                <a:solidFill>
                  <a:srgbClr val="E04F0F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 R E T A M E : Red de Turismo Alternativo Por M</a:t>
            </a:r>
            <a:r>
              <a:rPr>
                <a:latin typeface="Queulat Cnd Soft"/>
                <a:ea typeface="Queulat Cnd Soft"/>
                <a:cs typeface="Queulat Cnd Soft"/>
                <a:sym typeface="Queulat Cnd Soft"/>
              </a:rPr>
              <a:t>é</a:t>
            </a:r>
            <a:r>
              <a:t>xico</a:t>
            </a:r>
          </a:p>
          <a:p>
            <a:pPr algn="l">
              <a:defRPr sz="3300">
                <a:solidFill>
                  <a:schemeClr val="accent5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algn="l">
              <a:defRPr sz="2600">
                <a:solidFill>
                  <a:schemeClr val="accent5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En alianza con académicos y profesionistas generamos conocimiento y capacitación para detonar el agro-turismo, ecoturismo y turismo comunitario</a:t>
            </a:r>
          </a:p>
          <a:p>
            <a:pPr algn="l">
              <a:defRPr sz="26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</p:txBody>
      </p:sp>
      <p:sp>
        <p:nvSpPr>
          <p:cNvPr id="540" name="Shape 540"/>
          <p:cNvSpPr/>
          <p:nvPr/>
        </p:nvSpPr>
        <p:spPr>
          <a:xfrm>
            <a:off x="341630" y="5799870"/>
            <a:ext cx="6401896" cy="28575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La metodología consiste en </a:t>
            </a:r>
          </a:p>
          <a:p>
            <a:pPr algn="just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analizar el territorio y sus </a:t>
            </a:r>
          </a:p>
          <a:p>
            <a:pPr algn="just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habitantes desde la delimitación </a:t>
            </a:r>
          </a:p>
          <a:p>
            <a:pPr algn="just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de la cuenca hídrica </a:t>
            </a:r>
          </a:p>
          <a:p>
            <a:pPr algn="just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y sus subcuentas analizando la </a:t>
            </a:r>
          </a:p>
          <a:p>
            <a:pPr algn="just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relación que tienen los seres vivos</a:t>
            </a:r>
          </a:p>
          <a:p>
            <a:pPr algn="just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 entre sí, con el suelo  y con el agua. </a:t>
            </a:r>
          </a:p>
        </p:txBody>
      </p:sp>
      <p:sp>
        <p:nvSpPr>
          <p:cNvPr id="541" name="Shape 541"/>
          <p:cNvSpPr/>
          <p:nvPr/>
        </p:nvSpPr>
        <p:spPr>
          <a:xfrm>
            <a:off x="18230372" y="13882535"/>
            <a:ext cx="5715956" cy="2476501"/>
          </a:xfrm>
          <a:prstGeom prst="rect">
            <a:avLst/>
          </a:prstGeom>
          <a:solidFill>
            <a:schemeClr val="accent4">
              <a:lumOff val="-8901"/>
            </a:schemeClr>
          </a:solidFill>
          <a:ln w="12700">
            <a:solidFill>
              <a:srgbClr val="EAA90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 Provocamos derrama económica en las comunidades y promovemos el  conocimiento y el valor de la diversidad cultural de México; de ésta manera creamos  sinergías entre el campo y la ciudad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9.jpeg" descr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1" cy="1828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Shape 544"/>
          <p:cNvSpPr/>
          <p:nvPr/>
        </p:nvSpPr>
        <p:spPr>
          <a:xfrm>
            <a:off x="1543050" y="2577127"/>
            <a:ext cx="14801850" cy="46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6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 </a:t>
            </a:r>
            <a:r>
              <a:rPr sz="5800"/>
              <a:t>“Para nosotros el mundo es algo que se puede redimir… ”</a:t>
            </a:r>
            <a:endParaRPr sz="5800"/>
          </a:p>
          <a:p>
            <a:pPr algn="l">
              <a:defRPr sz="66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algn="r">
              <a:defRPr sz="55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Octavio Paz</a:t>
            </a:r>
          </a:p>
        </p:txBody>
      </p:sp>
      <p:sp>
        <p:nvSpPr>
          <p:cNvPr id="545" name="Shape 545"/>
          <p:cNvSpPr/>
          <p:nvPr/>
        </p:nvSpPr>
        <p:spPr>
          <a:xfrm>
            <a:off x="1473200" y="13842654"/>
            <a:ext cx="12259469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Al fortalecer sus riquezas, revalorizamos la cultura, dignificamos las tradiciones de nuestro país, por ello, Conserva México.</a:t>
            </a:r>
          </a:p>
        </p:txBody>
      </p:sp>
      <p:sp>
        <p:nvSpPr>
          <p:cNvPr id="546" name="Shape 546"/>
          <p:cNvSpPr/>
          <p:nvPr/>
        </p:nvSpPr>
        <p:spPr>
          <a:xfrm>
            <a:off x="8045963" y="8160143"/>
            <a:ext cx="693730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35353"/>
                </a:solidFill>
              </a:rPr>
              <a:t>STAKEHOLDERS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494" y="-425251"/>
            <a:ext cx="16391419" cy="21855225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>
            <a:off x="11823837" y="-2819400"/>
            <a:ext cx="14668363" cy="23774400"/>
          </a:xfrm>
          <a:prstGeom prst="ellipse">
            <a:avLst/>
          </a:prstGeom>
          <a:solidFill>
            <a:srgbClr val="402163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28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l="0" t="0" r="51564" b="0"/>
          <a:stretch>
            <a:fillRect/>
          </a:stretch>
        </p:blipFill>
        <p:spPr>
          <a:xfrm flipH="1">
            <a:off x="12560162" y="-14684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14035408" y="2120214"/>
            <a:ext cx="9974136" cy="151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just">
              <a:lnSpc>
                <a:spcPct val="120000"/>
              </a:lnSpc>
              <a:defRPr sz="27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           En Conserva Mexico estamos intentando, todos los días, tener más claro las Nociones con las que buscamos que cobre sentido y coherencia nuestra participación en la construcción de la Realidad Concreta, pues con ello dirigimos nuestro hacer y qué hacer como Comunidad para un mejor mañana desde Hoy,</a:t>
            </a:r>
          </a:p>
          <a:p>
            <a:pPr lvl="2" algn="just">
              <a:lnSpc>
                <a:spcPct val="120000"/>
              </a:lnSpc>
              <a:defRPr sz="27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algn="just">
              <a:lnSpc>
                <a:spcPct val="120000"/>
              </a:lnSpc>
              <a:defRPr sz="27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Decimos, porque así sentimos y pensamos, como expresión de una reflexión crítica y autocrítica en común, ejercicio de IDENTIDAD, MEXICANIDAD, CONTEMPORANEIDAD Y COMUNIDAD,  llamada por nosotros mismos con cariño y  respeto:CONSERVA MÉXICO, que la Realidad es una construcción en la que participamos activamente, siempre, consciente e inconscientemente, todo el tiempo. </a:t>
            </a:r>
          </a:p>
          <a:p>
            <a:pPr algn="just">
              <a:lnSpc>
                <a:spcPct val="120000"/>
              </a:lnSpc>
              <a:defRPr sz="27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algn="just">
              <a:lnSpc>
                <a:spcPct val="120000"/>
              </a:lnSpc>
              <a:defRPr sz="27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Esta Realidad Concreta es resultado de mi Lenguaje, pues mi Lenguaje es mi Mundo. Este Poder co-creador y re-creador de mi Lenguaje para Hacer posible una Realidad Concreta, implica una responsabilidad bio-ética, seria y profunda, sobre las implicaciones y complicaciones que tiene nuestra convivencialidad con nosotros mismos, con los demás y con el planeta (Tlatei-Matinieri/Pachamama/Madre Tierra) con el que hago posible día a día la Realidad Concreta en Común. </a:t>
            </a:r>
          </a:p>
          <a:p>
            <a:pPr algn="just">
              <a:lnSpc>
                <a:spcPct val="120000"/>
              </a:lnSpc>
              <a:defRPr sz="27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algn="just">
              <a:lnSpc>
                <a:spcPct val="120000"/>
              </a:lnSpc>
              <a:defRPr sz="27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Compartimos a través de ésta presentación el “SUEÑO DE CONSERVAR MÉXICO” que a través de la Fundación y un grupo de especialistas que trabajan en ella, con mucho amor y con mucha pasión están construyendo día a día.</a:t>
            </a:r>
          </a:p>
          <a:p>
            <a:pPr algn="just">
              <a:lnSpc>
                <a:spcPct val="120000"/>
              </a:lnSpc>
              <a:defRPr sz="27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algn="just">
              <a:lnSpc>
                <a:spcPct val="120000"/>
              </a:lnSpc>
              <a:defRPr sz="27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</p:txBody>
      </p:sp>
      <p:pic>
        <p:nvPicPr>
          <p:cNvPr id="330" name="pasted-image.pdf"/>
          <p:cNvPicPr>
            <a:picLocks noChangeAspect="1"/>
          </p:cNvPicPr>
          <p:nvPr/>
        </p:nvPicPr>
        <p:blipFill>
          <a:blip r:embed="rId4">
            <a:alphaModFix amt="4993"/>
            <a:extLst/>
          </a:blip>
          <a:srcRect l="0" t="0" r="15839" b="2279"/>
          <a:stretch>
            <a:fillRect/>
          </a:stretch>
        </p:blipFill>
        <p:spPr>
          <a:xfrm>
            <a:off x="12563676" y="-1422099"/>
            <a:ext cx="12721465" cy="210301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053667" y="-342378"/>
            <a:ext cx="32602349" cy="1897275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Shape 549"/>
          <p:cNvSpPr/>
          <p:nvPr/>
        </p:nvSpPr>
        <p:spPr>
          <a:xfrm>
            <a:off x="11823837" y="-2819400"/>
            <a:ext cx="14668362" cy="23774400"/>
          </a:xfrm>
          <a:prstGeom prst="ellipse">
            <a:avLst/>
          </a:prstGeom>
          <a:solidFill>
            <a:srgbClr val="DA6D00">
              <a:alpha val="498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50" name="image11.jpeg" descr="3.jpg"/>
          <p:cNvPicPr>
            <a:picLocks noChangeAspect="1"/>
          </p:cNvPicPr>
          <p:nvPr/>
        </p:nvPicPr>
        <p:blipFill>
          <a:blip r:embed="rId4">
            <a:extLst/>
          </a:blip>
          <a:srcRect l="0" t="0" r="51564" b="0"/>
          <a:stretch>
            <a:fillRect/>
          </a:stretch>
        </p:blipFill>
        <p:spPr>
          <a:xfrm flipH="1">
            <a:off x="12501162" y="-91877"/>
            <a:ext cx="11895133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551" name="Shape 551"/>
          <p:cNvSpPr/>
          <p:nvPr/>
        </p:nvSpPr>
        <p:spPr>
          <a:xfrm>
            <a:off x="13192253" y="1364083"/>
            <a:ext cx="1193152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D46A21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/>
            <a:r>
              <a:t>ALIANZAS ESTRATEGICAS</a:t>
            </a:r>
          </a:p>
        </p:txBody>
      </p:sp>
      <p:pic>
        <p:nvPicPr>
          <p:cNvPr id="55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60866" y="4069635"/>
            <a:ext cx="3810001" cy="1257301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pic>
        <p:nvPicPr>
          <p:cNvPr id="553" name="pasted-image.png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13102231" y="3789984"/>
            <a:ext cx="5303944" cy="1816602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554" name="Shape 554"/>
          <p:cNvSpPr/>
          <p:nvPr/>
        </p:nvSpPr>
        <p:spPr>
          <a:xfrm>
            <a:off x="18519046" y="4056935"/>
            <a:ext cx="628949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4541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555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79558" y="7683651"/>
            <a:ext cx="4112618" cy="14851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556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088497" y="5814068"/>
            <a:ext cx="6413501" cy="1231901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557" name="Shape 557"/>
          <p:cNvSpPr/>
          <p:nvPr/>
        </p:nvSpPr>
        <p:spPr>
          <a:xfrm>
            <a:off x="19770763" y="5788668"/>
            <a:ext cx="628949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4541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58" name="Shape 558"/>
          <p:cNvSpPr/>
          <p:nvPr/>
        </p:nvSpPr>
        <p:spPr>
          <a:xfrm>
            <a:off x="17151253" y="7784858"/>
            <a:ext cx="628949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4541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55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061965" y="7767327"/>
            <a:ext cx="2437479" cy="13177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560" name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655776" y="5981455"/>
            <a:ext cx="2246589" cy="897128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/>
          <p:nvPr/>
        </p:nvSpPr>
        <p:spPr>
          <a:xfrm>
            <a:off x="20751734" y="7784858"/>
            <a:ext cx="628949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4541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562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1569232" y="7156208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Shape 563"/>
          <p:cNvSpPr/>
          <p:nvPr/>
        </p:nvSpPr>
        <p:spPr>
          <a:xfrm>
            <a:off x="17151253" y="9997342"/>
            <a:ext cx="628949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4541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564" name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395866" y="9463942"/>
            <a:ext cx="5080001" cy="234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Resignificar paraTRASCENDER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60303" y="9401509"/>
            <a:ext cx="4246788" cy="2474368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Shape 566"/>
          <p:cNvSpPr/>
          <p:nvPr/>
        </p:nvSpPr>
        <p:spPr>
          <a:xfrm>
            <a:off x="23183738" y="4056935"/>
            <a:ext cx="628949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4541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67" name="Shape 567"/>
          <p:cNvSpPr/>
          <p:nvPr/>
        </p:nvSpPr>
        <p:spPr>
          <a:xfrm>
            <a:off x="23158431" y="5788668"/>
            <a:ext cx="628949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4541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568" name="pasted-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617268" y="12078795"/>
            <a:ext cx="9134514" cy="17366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569" name="Shape 569"/>
          <p:cNvSpPr/>
          <p:nvPr/>
        </p:nvSpPr>
        <p:spPr>
          <a:xfrm>
            <a:off x="23158431" y="9997342"/>
            <a:ext cx="628949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4541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570" name="pasted-image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409056" y="14614199"/>
            <a:ext cx="4246901" cy="1579847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/>
          <p:nvPr/>
        </p:nvSpPr>
        <p:spPr>
          <a:xfrm>
            <a:off x="23183738" y="12305770"/>
            <a:ext cx="628949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4541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72" name="Shape 572"/>
          <p:cNvSpPr/>
          <p:nvPr/>
        </p:nvSpPr>
        <p:spPr>
          <a:xfrm>
            <a:off x="18843544" y="14762829"/>
            <a:ext cx="628949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4541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573" name="pasted-imag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0350320" y="14218716"/>
            <a:ext cx="2246589" cy="22465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574" name="pasted-image.pdf"/>
          <p:cNvPicPr>
            <a:picLocks noChangeAspect="1"/>
          </p:cNvPicPr>
          <p:nvPr/>
        </p:nvPicPr>
        <p:blipFill>
          <a:blip r:embed="rId17">
            <a:alphaModFix amt="4993"/>
            <a:extLst/>
          </a:blip>
          <a:stretch>
            <a:fillRect/>
          </a:stretch>
        </p:blipFill>
        <p:spPr>
          <a:xfrm>
            <a:off x="12592133" y="-146900"/>
            <a:ext cx="12974207" cy="184717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image11.jpeg" descr="3.jpg"/>
          <p:cNvPicPr>
            <a:picLocks noChangeAspect="1"/>
          </p:cNvPicPr>
          <p:nvPr/>
        </p:nvPicPr>
        <p:blipFill>
          <a:blip r:embed="rId2">
            <a:extLst/>
          </a:blip>
          <a:srcRect l="0" t="4010" r="40933" b="0"/>
          <a:stretch>
            <a:fillRect/>
          </a:stretch>
        </p:blipFill>
        <p:spPr>
          <a:xfrm>
            <a:off x="-5806433" y="-20403464"/>
            <a:ext cx="40208201" cy="49147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29" y="0"/>
                </a:moveTo>
                <a:cubicBezTo>
                  <a:pt x="5446" y="0"/>
                  <a:pt x="2291" y="1434"/>
                  <a:pt x="0" y="3754"/>
                </a:cubicBezTo>
                <a:lnTo>
                  <a:pt x="0" y="21600"/>
                </a:lnTo>
                <a:lnTo>
                  <a:pt x="18316" y="21600"/>
                </a:lnTo>
                <a:cubicBezTo>
                  <a:pt x="20356" y="19306"/>
                  <a:pt x="21600" y="16262"/>
                  <a:pt x="21600" y="12921"/>
                </a:cubicBezTo>
                <a:cubicBezTo>
                  <a:pt x="21600" y="5785"/>
                  <a:pt x="15927" y="0"/>
                  <a:pt x="892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7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2" name="Shape 5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111" y="-11907"/>
            <a:ext cx="23819778" cy="1828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Shape 584"/>
          <p:cNvSpPr/>
          <p:nvPr/>
        </p:nvSpPr>
        <p:spPr>
          <a:xfrm>
            <a:off x="9276016" y="1727200"/>
            <a:ext cx="583196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solidFill>
                  <a:srgbClr val="535353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/>
            <a:r>
              <a:t>CONTACTO</a:t>
            </a:r>
          </a:p>
        </p:txBody>
      </p:sp>
      <p:sp>
        <p:nvSpPr>
          <p:cNvPr id="585" name="Shape 585"/>
          <p:cNvSpPr/>
          <p:nvPr/>
        </p:nvSpPr>
        <p:spPr>
          <a:xfrm>
            <a:off x="8638089" y="14420056"/>
            <a:ext cx="7107822" cy="257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Mtro. Diego Cardoso Pérez</a:t>
            </a:r>
          </a:p>
          <a:p>
            <a:pPr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Director de Vinculación y Proyectos</a:t>
            </a:r>
          </a:p>
          <a:p>
            <a:pPr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diego.cardoso@conservamexico.mx</a:t>
            </a:r>
          </a:p>
          <a:p>
            <a:pPr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dcardoso78@hotmail.com</a:t>
            </a:r>
          </a:p>
          <a:p>
            <a:pPr>
              <a:defRPr sz="33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Cel: +(52) 55 66 17 41 65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27.jpeg" descr="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hape 588"/>
          <p:cNvSpPr/>
          <p:nvPr/>
        </p:nvSpPr>
        <p:spPr>
          <a:xfrm>
            <a:off x="9761416" y="2829542"/>
            <a:ext cx="43572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´</a:t>
            </a:r>
          </a:p>
        </p:txBody>
      </p:sp>
      <p:sp>
        <p:nvSpPr>
          <p:cNvPr id="589" name="Shape 589"/>
          <p:cNvSpPr/>
          <p:nvPr/>
        </p:nvSpPr>
        <p:spPr>
          <a:xfrm>
            <a:off x="4024591" y="2639042"/>
            <a:ext cx="78921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7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¿</a:t>
            </a:r>
          </a:p>
        </p:txBody>
      </p:sp>
      <p:sp>
        <p:nvSpPr>
          <p:cNvPr id="590" name="Shape 590"/>
          <p:cNvSpPr/>
          <p:nvPr/>
        </p:nvSpPr>
        <p:spPr>
          <a:xfrm>
            <a:off x="19633691" y="2829542"/>
            <a:ext cx="78921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7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591" name="Shape 591"/>
          <p:cNvSpPr/>
          <p:nvPr/>
        </p:nvSpPr>
        <p:spPr>
          <a:xfrm>
            <a:off x="4816703" y="3114491"/>
            <a:ext cx="1475059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/>
            <a:r>
              <a:t>QUE PASARIA SI NOS UNIERAMOS</a:t>
            </a:r>
          </a:p>
        </p:txBody>
      </p:sp>
      <p:sp>
        <p:nvSpPr>
          <p:cNvPr id="592" name="Shape 592"/>
          <p:cNvSpPr/>
          <p:nvPr/>
        </p:nvSpPr>
        <p:spPr>
          <a:xfrm>
            <a:off x="6309940" y="2829542"/>
            <a:ext cx="43572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´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9.jpeg" descr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1" cy="1828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9206410" y="623589"/>
            <a:ext cx="1480185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 México es una nación multicultural forjada a través del incesante contacto a través del tiempo con otros pueblos, así pues, es una mezcla de razas y de conocimientos…..</a:t>
            </a:r>
            <a:endParaRPr>
              <a:solidFill>
                <a:srgbClr val="151515"/>
              </a:solidFill>
            </a:endParaRPr>
          </a:p>
          <a:p>
            <a:pPr algn="r">
              <a:defRPr sz="45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José Antonio Caso</a:t>
            </a:r>
          </a:p>
        </p:txBody>
      </p:sp>
      <p:sp>
        <p:nvSpPr>
          <p:cNvPr id="334" name="Shape 334"/>
          <p:cNvSpPr/>
          <p:nvPr/>
        </p:nvSpPr>
        <p:spPr>
          <a:xfrm>
            <a:off x="1473200" y="13842654"/>
            <a:ext cx="12259469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Al fortalecer sus riquezas, revalorizamos la cultura, dignificamos las tradiciones de nuestro país, por ello, Conserva México.</a:t>
            </a:r>
          </a:p>
        </p:txBody>
      </p:sp>
      <p:sp>
        <p:nvSpPr>
          <p:cNvPr id="335" name="Shape 335"/>
          <p:cNvSpPr/>
          <p:nvPr/>
        </p:nvSpPr>
        <p:spPr>
          <a:xfrm>
            <a:off x="7515103" y="8160143"/>
            <a:ext cx="799902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/>
            <a:r>
              <a:t>QUIENES SOMOS?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67736" y="-76201"/>
            <a:ext cx="27751138" cy="1828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11823837" y="-2819400"/>
            <a:ext cx="14668363" cy="23774400"/>
          </a:xfrm>
          <a:prstGeom prst="ellipse">
            <a:avLst/>
          </a:prstGeom>
          <a:solidFill>
            <a:srgbClr val="402163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39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l="0" t="0" r="51564" b="0"/>
          <a:stretch>
            <a:fillRect/>
          </a:stretch>
        </p:blipFill>
        <p:spPr>
          <a:xfrm flipH="1">
            <a:off x="12560162" y="-14684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14776519" y="3041286"/>
            <a:ext cx="8763001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Somos una Institución de Beneficencia Privada que es el resultado del profundo amor a México, que con pasión nos mueve a ser promotores de buenas acciones en pro de un estilo de vida incluyente, que procure el desarrollo comunitario.</a:t>
            </a:r>
          </a:p>
        </p:txBody>
      </p:sp>
      <p:grpSp>
        <p:nvGrpSpPr>
          <p:cNvPr id="347" name="Group 347"/>
          <p:cNvGrpSpPr/>
          <p:nvPr/>
        </p:nvGrpSpPr>
        <p:grpSpPr>
          <a:xfrm>
            <a:off x="13407415" y="7365949"/>
            <a:ext cx="5793733" cy="4463114"/>
            <a:chOff x="0" y="21"/>
            <a:chExt cx="5793732" cy="4463113"/>
          </a:xfrm>
        </p:grpSpPr>
        <p:grpSp>
          <p:nvGrpSpPr>
            <p:cNvPr id="345" name="Group 345"/>
            <p:cNvGrpSpPr/>
            <p:nvPr/>
          </p:nvGrpSpPr>
          <p:grpSpPr>
            <a:xfrm>
              <a:off x="-1" y="443852"/>
              <a:ext cx="5793734" cy="4019283"/>
              <a:chOff x="0" y="0"/>
              <a:chExt cx="5793732" cy="4019282"/>
            </a:xfrm>
          </p:grpSpPr>
          <p:sp>
            <p:nvSpPr>
              <p:cNvPr id="341" name="Shape 341"/>
              <p:cNvSpPr/>
              <p:nvPr/>
            </p:nvSpPr>
            <p:spPr>
              <a:xfrm>
                <a:off x="-1" y="622025"/>
                <a:ext cx="5793734" cy="3397258"/>
              </a:xfrm>
              <a:prstGeom prst="rect">
                <a:avLst/>
              </a:prstGeom>
              <a:solidFill>
                <a:srgbClr val="EAA903"/>
              </a:solidFill>
              <a:ln w="12700" cap="flat">
                <a:solidFill>
                  <a:srgbClr val="EAA90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447060" y="1434879"/>
                <a:ext cx="4842668" cy="195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just">
                  <a:defRPr sz="2400">
                    <a:latin typeface="Queulat Cnd Soft"/>
                    <a:ea typeface="Queulat Cnd Soft"/>
                    <a:cs typeface="Queulat Cnd Soft"/>
                    <a:sym typeface="Queulat Cnd Soft"/>
                  </a:defRPr>
                </a:lvl1pPr>
              </a:lstStyle>
              <a:p>
                <a:pPr/>
                <a:r>
                  <a:t>Conserva México es una oportunidad para hacer el bien, siendo vínculo, puente y referente para la transformación a una mexicanidad consciente.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1203733" y="0"/>
                <a:ext cx="3693181" cy="1053614"/>
              </a:xfrm>
              <a:prstGeom prst="rect">
                <a:avLst/>
              </a:prstGeom>
              <a:solidFill>
                <a:srgbClr val="9578D2"/>
              </a:solidFill>
              <a:ln w="12700" cap="flat">
                <a:solidFill>
                  <a:srgbClr val="9578D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1218636" y="121339"/>
                <a:ext cx="3693183" cy="800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rgbClr val="FFFFFF"/>
                    </a:solidFill>
                    <a:latin typeface="Qanelas Soft DEMO"/>
                    <a:ea typeface="Qanelas Soft DEMO"/>
                    <a:cs typeface="Qanelas Soft DEMO"/>
                    <a:sym typeface="Qanelas Soft DEMO"/>
                  </a:defRPr>
                </a:lvl1pPr>
              </a:lstStyle>
              <a:p>
                <a:pPr/>
                <a:r>
                  <a:t>MISION: </a:t>
                </a:r>
              </a:p>
            </p:txBody>
          </p:sp>
        </p:grpSp>
        <p:pic>
          <p:nvPicPr>
            <p:cNvPr id="346" name="image1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65598"/>
            <a:stretch>
              <a:fillRect/>
            </a:stretch>
          </p:blipFill>
          <p:spPr>
            <a:xfrm>
              <a:off x="2477179" y="21"/>
              <a:ext cx="1737512" cy="73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4" name="Group 354"/>
          <p:cNvGrpSpPr/>
          <p:nvPr/>
        </p:nvGrpSpPr>
        <p:grpSpPr>
          <a:xfrm>
            <a:off x="17866580" y="12218063"/>
            <a:ext cx="5793733" cy="4437001"/>
            <a:chOff x="0" y="21"/>
            <a:chExt cx="5793732" cy="4437000"/>
          </a:xfrm>
        </p:grpSpPr>
        <p:grpSp>
          <p:nvGrpSpPr>
            <p:cNvPr id="352" name="Group 352"/>
            <p:cNvGrpSpPr/>
            <p:nvPr/>
          </p:nvGrpSpPr>
          <p:grpSpPr>
            <a:xfrm>
              <a:off x="-1" y="417740"/>
              <a:ext cx="5793734" cy="4019283"/>
              <a:chOff x="0" y="0"/>
              <a:chExt cx="5793732" cy="4019282"/>
            </a:xfrm>
          </p:grpSpPr>
          <p:sp>
            <p:nvSpPr>
              <p:cNvPr id="348" name="Shape 348"/>
              <p:cNvSpPr/>
              <p:nvPr/>
            </p:nvSpPr>
            <p:spPr>
              <a:xfrm>
                <a:off x="-1" y="622025"/>
                <a:ext cx="5793734" cy="3397258"/>
              </a:xfrm>
              <a:prstGeom prst="rect">
                <a:avLst/>
              </a:prstGeom>
              <a:solidFill>
                <a:srgbClr val="EAA903"/>
              </a:solidFill>
              <a:ln w="12700" cap="flat">
                <a:solidFill>
                  <a:srgbClr val="EAA90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392813" y="1620709"/>
                <a:ext cx="5008105" cy="1689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just">
                  <a:defRPr sz="2400">
                    <a:latin typeface="Queulat Cnd Soft"/>
                    <a:ea typeface="Queulat Cnd Soft"/>
                    <a:cs typeface="Queulat Cnd Soft"/>
                    <a:sym typeface="Queulat Cnd Soft"/>
                  </a:defRPr>
                </a:lvl1pPr>
              </a:lstStyle>
              <a:p>
                <a:pPr/>
                <a:r>
                  <a:t>Queremos un México incluyente, orgulloso de su mexicanidad, desarrollando comunidades sin fronteras en beneficio del planeta.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1273211" y="0"/>
                <a:ext cx="3693181" cy="1053614"/>
              </a:xfrm>
              <a:prstGeom prst="rect">
                <a:avLst/>
              </a:prstGeom>
              <a:solidFill>
                <a:srgbClr val="9578D2"/>
              </a:solidFill>
              <a:ln w="12700" cap="flat">
                <a:solidFill>
                  <a:srgbClr val="9578D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1145385" y="121337"/>
                <a:ext cx="4102348" cy="800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rgbClr val="FFFFFF"/>
                    </a:solidFill>
                    <a:latin typeface="Qanelas Soft DEMO"/>
                    <a:ea typeface="Qanelas Soft DEMO"/>
                    <a:cs typeface="Qanelas Soft DEMO"/>
                    <a:sym typeface="Qanelas Soft DEMO"/>
                  </a:defRPr>
                </a:lvl1pPr>
              </a:lstStyle>
              <a:p>
                <a:pPr/>
                <a:r>
                  <a:t>VISION: </a:t>
                </a:r>
              </a:p>
            </p:txBody>
          </p:sp>
        </p:grpSp>
        <p:pic>
          <p:nvPicPr>
            <p:cNvPr id="353" name="image1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65598"/>
            <a:stretch>
              <a:fillRect/>
            </a:stretch>
          </p:blipFill>
          <p:spPr>
            <a:xfrm>
              <a:off x="2571467" y="21"/>
              <a:ext cx="1737512" cy="7361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8" name="Group 358"/>
          <p:cNvGrpSpPr/>
          <p:nvPr/>
        </p:nvGrpSpPr>
        <p:grpSpPr>
          <a:xfrm>
            <a:off x="13652637" y="905283"/>
            <a:ext cx="11931530" cy="1735661"/>
            <a:chOff x="0" y="108193"/>
            <a:chExt cx="11931528" cy="1735660"/>
          </a:xfrm>
        </p:grpSpPr>
        <p:sp>
          <p:nvSpPr>
            <p:cNvPr id="355" name="Shape 355"/>
            <p:cNvSpPr/>
            <p:nvPr/>
          </p:nvSpPr>
          <p:spPr>
            <a:xfrm>
              <a:off x="0" y="789754"/>
              <a:ext cx="11931529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rgbClr val="4F398A"/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QUIENES SOMOS?</a:t>
              </a:r>
            </a:p>
          </p:txBody>
        </p:sp>
        <p:sp>
          <p:nvSpPr>
            <p:cNvPr id="356" name="Shape 356"/>
            <p:cNvSpPr/>
            <p:nvPr/>
          </p:nvSpPr>
          <p:spPr>
            <a:xfrm rot="10800000">
              <a:off x="1940907" y="762311"/>
              <a:ext cx="1400020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rgbClr val="4F398A"/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?</a:t>
              </a:r>
            </a:p>
          </p:txBody>
        </p:sp>
        <p:pic>
          <p:nvPicPr>
            <p:cNvPr id="357" name="image13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7543" t="0" r="13812" b="65299"/>
            <a:stretch>
              <a:fillRect/>
            </a:stretch>
          </p:blipFill>
          <p:spPr>
            <a:xfrm>
              <a:off x="3442526" y="108193"/>
              <a:ext cx="1730316" cy="917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9" name="pasted-image.pdf"/>
          <p:cNvPicPr>
            <a:picLocks noChangeAspect="1"/>
          </p:cNvPicPr>
          <p:nvPr/>
        </p:nvPicPr>
        <p:blipFill>
          <a:blip r:embed="rId6">
            <a:alphaModFix amt="4993"/>
            <a:extLst/>
          </a:blip>
          <a:srcRect l="21823" t="0" r="0" b="994"/>
          <a:stretch>
            <a:fillRect/>
          </a:stretch>
        </p:blipFill>
        <p:spPr>
          <a:xfrm>
            <a:off x="12624309" y="-1439968"/>
            <a:ext cx="11838365" cy="213453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image1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505" y="-791"/>
            <a:ext cx="24360734" cy="18289582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 flipH="1">
            <a:off x="-2141436" y="-2743200"/>
            <a:ext cx="14668361" cy="23774400"/>
          </a:xfrm>
          <a:prstGeom prst="ellipse">
            <a:avLst/>
          </a:prstGeom>
          <a:solidFill>
            <a:srgbClr val="4A887B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63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l="0" t="0" r="51564" b="0"/>
          <a:stretch>
            <a:fillRect/>
          </a:stretch>
        </p:blipFill>
        <p:spPr>
          <a:xfrm>
            <a:off x="-3021" y="-91877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71" name="Group 371"/>
          <p:cNvGrpSpPr/>
          <p:nvPr/>
        </p:nvGrpSpPr>
        <p:grpSpPr>
          <a:xfrm>
            <a:off x="-1171715" y="1930946"/>
            <a:ext cx="11931530" cy="11789519"/>
            <a:chOff x="0" y="368544"/>
            <a:chExt cx="11931528" cy="11789518"/>
          </a:xfrm>
        </p:grpSpPr>
        <p:sp>
          <p:nvSpPr>
            <p:cNvPr id="364" name="Shape 364"/>
            <p:cNvSpPr/>
            <p:nvPr/>
          </p:nvSpPr>
          <p:spPr>
            <a:xfrm>
              <a:off x="1776122" y="2975480"/>
              <a:ext cx="10155406" cy="241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defRPr sz="4400">
                  <a:solidFill>
                    <a:schemeClr val="accent2">
                      <a:lumOff val="-6745"/>
                    </a:schemeClr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SER MÉXICO:</a:t>
              </a:r>
            </a:p>
            <a:p>
              <a:pPr algn="just">
                <a:defRPr sz="3600"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Es la energía que nos mueve a transformarnos, reconociendo, valorando y conservando sus riquezas culturales y naturales. 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1776121" y="6223745"/>
              <a:ext cx="10155406" cy="295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defRPr sz="4400">
                  <a:solidFill>
                    <a:schemeClr val="accent2">
                      <a:lumOff val="-6745"/>
                    </a:schemeClr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SER SU GENTE:</a:t>
              </a:r>
            </a:p>
            <a:p>
              <a:pPr algn="just">
                <a:defRPr sz="3600"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Ser enlace y puente para la construcción de sueños y la creación de distintas realidades sustentadas en principios de inclusión, equidad y paz social.  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1776121" y="10291162"/>
              <a:ext cx="10155406" cy="186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defRPr sz="4400">
                  <a:solidFill>
                    <a:schemeClr val="accent2">
                      <a:lumOff val="-6745"/>
                    </a:schemeClr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SER SU TIERRA:</a:t>
              </a:r>
              <a:endParaRPr>
                <a:solidFill>
                  <a:srgbClr val="FFFFFF"/>
                </a:solidFill>
              </a:endParaRPr>
            </a:p>
            <a:p>
              <a:pPr algn="just">
                <a:defRPr sz="3600"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Amar y honrar a la Virgen de Guadalupe, a la Madre Tonantzin, Tatei Matinieri. </a:t>
              </a:r>
            </a:p>
          </p:txBody>
        </p:sp>
        <p:grpSp>
          <p:nvGrpSpPr>
            <p:cNvPr id="370" name="Group 370"/>
            <p:cNvGrpSpPr/>
            <p:nvPr/>
          </p:nvGrpSpPr>
          <p:grpSpPr>
            <a:xfrm>
              <a:off x="0" y="368544"/>
              <a:ext cx="11931529" cy="1300286"/>
              <a:chOff x="0" y="368544"/>
              <a:chExt cx="11931528" cy="1300285"/>
            </a:xfrm>
          </p:grpSpPr>
          <p:sp>
            <p:nvSpPr>
              <p:cNvPr id="367" name="Shape 367"/>
              <p:cNvSpPr/>
              <p:nvPr/>
            </p:nvSpPr>
            <p:spPr>
              <a:xfrm>
                <a:off x="0" y="587879"/>
                <a:ext cx="1193152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6000">
                    <a:solidFill>
                      <a:schemeClr val="accent2">
                        <a:lumOff val="-6745"/>
                      </a:schemeClr>
                    </a:solidFill>
                    <a:latin typeface="Qanelas Soft DEMO"/>
                    <a:ea typeface="Qanelas Soft DEMO"/>
                    <a:cs typeface="Qanelas Soft DEMO"/>
                    <a:sym typeface="Qanelas Soft DEMO"/>
                  </a:defRPr>
                </a:lvl1pPr>
              </a:lstStyle>
              <a:p>
                <a:pPr/>
                <a:r>
                  <a:t>QUE NOS MUEVE? </a:t>
                </a:r>
              </a:p>
            </p:txBody>
          </p:sp>
          <p:sp>
            <p:nvSpPr>
              <p:cNvPr id="368" name="Shape 368"/>
              <p:cNvSpPr/>
              <p:nvPr/>
            </p:nvSpPr>
            <p:spPr>
              <a:xfrm rot="10800000">
                <a:off x="1968131" y="614729"/>
                <a:ext cx="1400020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6000">
                    <a:solidFill>
                      <a:schemeClr val="accent2">
                        <a:lumOff val="-6745"/>
                      </a:schemeClr>
                    </a:solidFill>
                    <a:latin typeface="Qanelas Soft DEMO"/>
                    <a:ea typeface="Qanelas Soft DEMO"/>
                    <a:cs typeface="Qanelas Soft DEMO"/>
                    <a:sym typeface="Qanelas Soft DEMO"/>
                  </a:defRPr>
                </a:lvl1pPr>
              </a:lstStyle>
              <a:p>
                <a:pPr/>
                <a:r>
                  <a:t>?</a:t>
                </a:r>
              </a:p>
            </p:txBody>
          </p:sp>
          <p:sp>
            <p:nvSpPr>
              <p:cNvPr id="369" name="Shape 369"/>
              <p:cNvSpPr/>
              <p:nvPr/>
            </p:nvSpPr>
            <p:spPr>
              <a:xfrm>
                <a:off x="4021983" y="368544"/>
                <a:ext cx="436191" cy="1219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2">
                        <a:lumOff val="-6745"/>
                      </a:schemeClr>
                    </a:solidFill>
                  </a:defRPr>
                </a:lvl1pPr>
              </a:lstStyle>
              <a:p>
                <a:pPr/>
                <a:r>
                  <a:t>´</a:t>
                </a:r>
              </a:p>
            </p:txBody>
          </p:sp>
        </p:grpSp>
      </p:grpSp>
      <p:pic>
        <p:nvPicPr>
          <p:cNvPr id="372" name="pasted-image.pdf"/>
          <p:cNvPicPr>
            <a:picLocks noChangeAspect="1"/>
          </p:cNvPicPr>
          <p:nvPr/>
        </p:nvPicPr>
        <p:blipFill>
          <a:blip r:embed="rId4">
            <a:alphaModFix amt="4993"/>
            <a:extLst/>
          </a:blip>
          <a:srcRect l="0" t="2985" r="0" b="0"/>
          <a:stretch>
            <a:fillRect/>
          </a:stretch>
        </p:blipFill>
        <p:spPr>
          <a:xfrm>
            <a:off x="-800773" y="-91877"/>
            <a:ext cx="12974206" cy="179202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image1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166069" y="58142"/>
            <a:ext cx="32503968" cy="18326101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11727311" y="-2743200"/>
            <a:ext cx="14668361" cy="23774400"/>
          </a:xfrm>
          <a:prstGeom prst="ellipse">
            <a:avLst/>
          </a:prstGeom>
          <a:solidFill>
            <a:srgbClr val="DA6D00">
              <a:alpha val="498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6" name="image11.jpeg" descr="3.jpg"/>
          <p:cNvPicPr>
            <a:picLocks noChangeAspect="1"/>
          </p:cNvPicPr>
          <p:nvPr/>
        </p:nvPicPr>
        <p:blipFill>
          <a:blip r:embed="rId4">
            <a:extLst/>
          </a:blip>
          <a:srcRect l="0" t="0" r="51564" b="0"/>
          <a:stretch>
            <a:fillRect/>
          </a:stretch>
        </p:blipFill>
        <p:spPr>
          <a:xfrm flipH="1">
            <a:off x="12560162" y="-14684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12655074" y="3587898"/>
            <a:ext cx="1193152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>
                <a:solidFill>
                  <a:srgbClr val="D46A21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VALOR Es: </a:t>
            </a:r>
            <a:endParaRPr>
              <a:solidFill>
                <a:srgbClr val="FFFFFF"/>
              </a:solidFill>
            </a:endParaRPr>
          </a:p>
          <a:p>
            <a:pPr>
              <a:defRPr sz="6000">
                <a:solidFill>
                  <a:srgbClr val="D46A21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S E R</a:t>
            </a:r>
          </a:p>
        </p:txBody>
      </p:sp>
      <p:sp>
        <p:nvSpPr>
          <p:cNvPr id="378" name="Shape 378"/>
          <p:cNvSpPr/>
          <p:nvPr/>
        </p:nvSpPr>
        <p:spPr>
          <a:xfrm>
            <a:off x="13337902" y="6216134"/>
            <a:ext cx="10565871" cy="75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800">
                <a:solidFill>
                  <a:srgbClr val="E9B72B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sz="4800">
                <a:solidFill>
                  <a:srgbClr val="EC7A24"/>
                </a:solidFill>
                <a:latin typeface="Qanelas Soft DEMO"/>
                <a:ea typeface="Qanelas Soft DEMO"/>
                <a:cs typeface="Qanelas Soft DEMO"/>
                <a:sym typeface="Qanelas Soft DEMO"/>
              </a:rPr>
              <a:t>S</a:t>
            </a:r>
            <a:r>
              <a:rPr>
                <a:solidFill>
                  <a:srgbClr val="EC7A24"/>
                </a:solidFill>
                <a:latin typeface="Qanelas Soft DEMO"/>
                <a:ea typeface="Qanelas Soft DEMO"/>
                <a:cs typeface="Qanelas Soft DEMO"/>
                <a:sym typeface="Qanelas Soft DEMO"/>
              </a:rPr>
              <a:t>ervicio</a:t>
            </a:r>
            <a:r>
              <a:rPr>
                <a:latin typeface="Qanelas Soft DEMO"/>
                <a:ea typeface="Qanelas Soft DEMO"/>
                <a:cs typeface="Qanelas Soft DEMO"/>
                <a:sym typeface="Qanelas Soft DEMO"/>
              </a:rPr>
              <a:t>:</a:t>
            </a:r>
            <a:r>
              <a:rPr>
                <a:solidFill>
                  <a:srgbClr val="7A3150"/>
                </a:solidFill>
              </a:rPr>
              <a:t> </a:t>
            </a:r>
            <a:endParaRPr>
              <a:solidFill>
                <a:srgbClr val="7A3150"/>
              </a:solidFill>
            </a:endParaRPr>
          </a:p>
          <a:p>
            <a:pPr algn="just">
              <a:defRPr sz="3800">
                <a:solidFill>
                  <a:srgbClr val="E9B72B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>
                <a:solidFill>
                  <a:srgbClr val="000000"/>
                </a:solidFill>
              </a:rPr>
              <a:t>Dar lo mejor de mí para que el otro de lo mejor de sí.</a:t>
            </a:r>
            <a:endParaRPr>
              <a:solidFill>
                <a:srgbClr val="FFFFFF"/>
              </a:solidFill>
            </a:endParaRPr>
          </a:p>
          <a:p>
            <a:pPr algn="just">
              <a:defRPr sz="38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algn="just">
              <a:defRPr sz="3800">
                <a:solidFill>
                  <a:srgbClr val="1E644E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sz="4800">
                <a:solidFill>
                  <a:srgbClr val="EC7A24"/>
                </a:solidFill>
                <a:latin typeface="Qanelas Soft DEMO"/>
                <a:ea typeface="Qanelas Soft DEMO"/>
                <a:cs typeface="Qanelas Soft DEMO"/>
                <a:sym typeface="Qanelas Soft DEMO"/>
              </a:rPr>
              <a:t>E</a:t>
            </a:r>
            <a:r>
              <a:rPr>
                <a:solidFill>
                  <a:srgbClr val="EC7A24"/>
                </a:solidFill>
                <a:latin typeface="Qanelas Soft DEMO"/>
                <a:ea typeface="Qanelas Soft DEMO"/>
                <a:cs typeface="Qanelas Soft DEMO"/>
                <a:sym typeface="Qanelas Soft DEMO"/>
              </a:rPr>
              <a:t>ntrega:</a:t>
            </a:r>
            <a:endParaRPr>
              <a:solidFill>
                <a:srgbClr val="007D81"/>
              </a:solidFill>
              <a:latin typeface="Qanelas Soft DEMO"/>
              <a:ea typeface="Qanelas Soft DEMO"/>
              <a:cs typeface="Qanelas Soft DEMO"/>
              <a:sym typeface="Qanelas Soft DEMO"/>
            </a:endParaRPr>
          </a:p>
          <a:p>
            <a:pPr algn="just">
              <a:defRPr sz="3800">
                <a:solidFill>
                  <a:srgbClr val="1E644E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>
                <a:solidFill>
                  <a:srgbClr val="000000"/>
                </a:solidFill>
              </a:rPr>
              <a:t>Compartir con esperanza lo mejor de ti para que se multiplique. </a:t>
            </a:r>
            <a:endParaRPr>
              <a:solidFill>
                <a:srgbClr val="FFFFFF"/>
              </a:solidFill>
            </a:endParaRPr>
          </a:p>
          <a:p>
            <a:pPr algn="just">
              <a:defRPr sz="38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algn="l">
              <a:defRPr sz="3800">
                <a:solidFill>
                  <a:srgbClr val="A94C52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rPr sz="4800">
                <a:solidFill>
                  <a:srgbClr val="EC7A24"/>
                </a:solidFill>
              </a:rPr>
              <a:t>R</a:t>
            </a:r>
            <a:r>
              <a:rPr>
                <a:solidFill>
                  <a:srgbClr val="EC7A24"/>
                </a:solidFill>
              </a:rPr>
              <a:t>espeto:</a:t>
            </a:r>
            <a:r>
              <a:rPr>
                <a:solidFill>
                  <a:srgbClr val="630086"/>
                </a:solidFill>
              </a:rPr>
              <a:t> </a:t>
            </a:r>
            <a:endParaRPr>
              <a:solidFill>
                <a:srgbClr val="630086"/>
              </a:solidFill>
            </a:endParaRPr>
          </a:p>
          <a:p>
            <a:pPr algn="just">
              <a:defRPr sz="3800">
                <a:solidFill>
                  <a:srgbClr val="A94C52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>
                <a:solidFill>
                  <a:srgbClr val="000000"/>
                </a:solidFill>
              </a:rPr>
              <a:t>Construir con sentido de comunidad, dejando de lado todo aquello que  nos separa, 	trabajando sólo en aquello que nos une. </a:t>
            </a:r>
          </a:p>
        </p:txBody>
      </p:sp>
      <p:pic>
        <p:nvPicPr>
          <p:cNvPr id="379" name="pasted-image.pdf"/>
          <p:cNvPicPr>
            <a:picLocks noChangeAspect="1"/>
          </p:cNvPicPr>
          <p:nvPr/>
        </p:nvPicPr>
        <p:blipFill>
          <a:blip r:embed="rId5">
            <a:alphaModFix amt="4993"/>
            <a:extLst/>
          </a:blip>
          <a:stretch>
            <a:fillRect/>
          </a:stretch>
        </p:blipFill>
        <p:spPr>
          <a:xfrm>
            <a:off x="-1656474" y="2044547"/>
            <a:ext cx="12974207" cy="184717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  <p:pic>
        <p:nvPicPr>
          <p:cNvPr id="380" name="pasted-image.pdf"/>
          <p:cNvPicPr>
            <a:picLocks noChangeAspect="1"/>
          </p:cNvPicPr>
          <p:nvPr/>
        </p:nvPicPr>
        <p:blipFill>
          <a:blip r:embed="rId5">
            <a:alphaModFix amt="4993"/>
            <a:extLst/>
          </a:blip>
          <a:srcRect l="0" t="0" r="15839" b="2279"/>
          <a:stretch>
            <a:fillRect/>
          </a:stretch>
        </p:blipFill>
        <p:spPr>
          <a:xfrm>
            <a:off x="12563676" y="-1422099"/>
            <a:ext cx="12721464" cy="210301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image9.jpeg" descr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1" cy="1828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1543050" y="2843827"/>
            <a:ext cx="14801850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 El profundo amor que sentimos por México, nos impulsa a crear sinergias entre el campo y la ciudad.</a:t>
            </a:r>
          </a:p>
        </p:txBody>
      </p:sp>
      <p:sp>
        <p:nvSpPr>
          <p:cNvPr id="386" name="Shape 386"/>
          <p:cNvSpPr/>
          <p:nvPr/>
        </p:nvSpPr>
        <p:spPr>
          <a:xfrm>
            <a:off x="1473200" y="13842654"/>
            <a:ext cx="12259469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Al fortalecer sus riquezas, revalorizamos la cultura, dignificamos las tradiciones de nuestro país, por ello, Conserva México.</a:t>
            </a:r>
          </a:p>
        </p:txBody>
      </p:sp>
      <p:sp>
        <p:nvSpPr>
          <p:cNvPr id="387" name="Shape 387"/>
          <p:cNvSpPr/>
          <p:nvPr/>
        </p:nvSpPr>
        <p:spPr>
          <a:xfrm>
            <a:off x="5570225" y="8160143"/>
            <a:ext cx="11888775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NUESTRO </a:t>
            </a:r>
            <a:r>
              <a:rPr>
                <a:solidFill>
                  <a:srgbClr val="535353"/>
                </a:solidFill>
              </a:rPr>
              <a:t>OBJETO SOCIAL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3927" y="-150416"/>
            <a:ext cx="29924673" cy="199449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2" name="Group 392"/>
          <p:cNvGrpSpPr/>
          <p:nvPr/>
        </p:nvGrpSpPr>
        <p:grpSpPr>
          <a:xfrm>
            <a:off x="-2081897" y="-2819401"/>
            <a:ext cx="14668361" cy="23774401"/>
            <a:chOff x="7556363" y="1466849"/>
            <a:chExt cx="14668360" cy="23774400"/>
          </a:xfrm>
        </p:grpSpPr>
        <p:sp>
          <p:nvSpPr>
            <p:cNvPr id="390" name="Shape 390"/>
            <p:cNvSpPr/>
            <p:nvPr/>
          </p:nvSpPr>
          <p:spPr>
            <a:xfrm flipH="1">
              <a:off x="7556363" y="1466849"/>
              <a:ext cx="14668362" cy="23774401"/>
            </a:xfrm>
            <a:prstGeom prst="ellipse">
              <a:avLst/>
            </a:prstGeom>
            <a:solidFill>
              <a:srgbClr val="99000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391" name="image11.jpeg" descr="3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51564" b="0"/>
            <a:stretch>
              <a:fillRect/>
            </a:stretch>
          </p:blipFill>
          <p:spPr>
            <a:xfrm>
              <a:off x="9593268" y="4271566"/>
              <a:ext cx="11895132" cy="1847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6054" y="21600"/>
                  </a:lnTo>
                  <a:cubicBezTo>
                    <a:pt x="19485" y="18778"/>
                    <a:pt x="21600" y="14920"/>
                    <a:pt x="21600" y="10665"/>
                  </a:cubicBezTo>
                  <a:cubicBezTo>
                    <a:pt x="21600" y="6544"/>
                    <a:pt x="19616" y="2796"/>
                    <a:pt x="16374" y="0"/>
                  </a:cubicBez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3" name="Shape 393"/>
          <p:cNvSpPr/>
          <p:nvPr/>
        </p:nvSpPr>
        <p:spPr>
          <a:xfrm>
            <a:off x="310398" y="6639557"/>
            <a:ext cx="10459970" cy="892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0894" indent="-340894" algn="l" defTabSz="457200">
              <a:buSzPct val="60000"/>
              <a:buBlip>
                <a:blip r:embed="rId4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 través de la Educación e Investigación</a:t>
            </a:r>
          </a:p>
          <a:p>
            <a:pPr marL="340894" indent="-340894" algn="l" defTabSz="457200">
              <a:buSzPct val="60000"/>
              <a:buBlip>
                <a:blip r:embed="rId4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l" defTabSz="457200">
              <a:buSzPct val="60000"/>
              <a:buBlip>
                <a:blip r:embed="rId4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 A través de la promoción y difusión de las artes</a:t>
            </a:r>
          </a:p>
          <a:p>
            <a:pPr marL="360947" indent="-360947" algn="l">
              <a:buSzPct val="60000"/>
              <a:buBlip>
                <a:blip r:embed="rId4"/>
              </a:buBlip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60947" indent="-360947" algn="l">
              <a:buSzPct val="60000"/>
              <a:buBlip>
                <a:blip r:embed="rId4"/>
              </a:buBlip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 través de la recuperación , protección y conservación de monumentos históricos y culturales</a:t>
            </a:r>
          </a:p>
          <a:p>
            <a:pPr marL="360947" indent="-360947" algn="l">
              <a:buSzPct val="60000"/>
              <a:buBlip>
                <a:blip r:embed="rId4"/>
              </a:buBlip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l" defTabSz="457200">
              <a:buSzPct val="60000"/>
              <a:buBlip>
                <a:blip r:embed="rId4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 través de la suma de sinergías entre el campo y la ciudad</a:t>
            </a:r>
          </a:p>
          <a:p>
            <a:pPr marL="340894" indent="-340894" algn="l" defTabSz="457200">
              <a:buSzPct val="60000"/>
              <a:buBlip>
                <a:blip r:embed="rId4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l" defTabSz="457200">
              <a:buSzPct val="60000"/>
              <a:buBlip>
                <a:blip r:embed="rId4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 través de la vinculación con instituciones académicas y organizaciones de la sociedad civil a fines a Conserva México</a:t>
            </a:r>
          </a:p>
          <a:p>
            <a:pPr marL="340894" indent="-340894" algn="l" defTabSz="457200">
              <a:buSzPct val="60000"/>
              <a:buBlip>
                <a:blip r:embed="rId4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</a:p>
          <a:p>
            <a:pPr marL="340894" indent="-340894" algn="l" defTabSz="457200">
              <a:buSzPct val="60000"/>
              <a:buBlip>
                <a:blip r:embed="rId4"/>
              </a:buBlip>
              <a:defRPr sz="34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t>A través de la creación, promoción y difusión de museos y bibliotecas.</a:t>
            </a:r>
          </a:p>
        </p:txBody>
      </p:sp>
      <p:sp>
        <p:nvSpPr>
          <p:cNvPr id="394" name="Shape 394"/>
          <p:cNvSpPr/>
          <p:nvPr/>
        </p:nvSpPr>
        <p:spPr>
          <a:xfrm>
            <a:off x="1039447" y="2573879"/>
            <a:ext cx="8159530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6823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pPr/>
            <a:r>
              <a:t>PEOPLE</a:t>
            </a:r>
          </a:p>
        </p:txBody>
      </p:sp>
      <p:pic>
        <p:nvPicPr>
          <p:cNvPr id="395" name="pasted-image.pdf"/>
          <p:cNvPicPr>
            <a:picLocks noChangeAspect="1"/>
          </p:cNvPicPr>
          <p:nvPr/>
        </p:nvPicPr>
        <p:blipFill>
          <a:blip r:embed="rId5">
            <a:alphaModFix amt="4993"/>
            <a:extLst/>
          </a:blip>
          <a:srcRect l="2267" t="0" r="0" b="1592"/>
          <a:stretch>
            <a:fillRect/>
          </a:stretch>
        </p:blipFill>
        <p:spPr>
          <a:xfrm>
            <a:off x="11074794" y="-91877"/>
            <a:ext cx="12680075" cy="181776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  <p:sp>
        <p:nvSpPr>
          <p:cNvPr id="396" name="Shape 396"/>
          <p:cNvSpPr/>
          <p:nvPr/>
        </p:nvSpPr>
        <p:spPr>
          <a:xfrm>
            <a:off x="659400" y="4386486"/>
            <a:ext cx="9761966" cy="1625601"/>
          </a:xfrm>
          <a:prstGeom prst="rect">
            <a:avLst/>
          </a:prstGeom>
          <a:solidFill>
            <a:schemeClr val="accent5">
              <a:lumOff val="-682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>
                <a:solidFill>
                  <a:srgbClr val="FFFFFF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Promoción y Difusión de la Cultura, Tradiciones,  Usos y Costumbres que conforman la riqueza humana y espiritual de México.</a:t>
            </a:r>
          </a:p>
        </p:txBody>
      </p:sp>
      <p:sp>
        <p:nvSpPr>
          <p:cNvPr id="397" name="Shape 397"/>
          <p:cNvSpPr/>
          <p:nvPr/>
        </p:nvSpPr>
        <p:spPr>
          <a:xfrm>
            <a:off x="1503394" y="254681"/>
            <a:ext cx="7231635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solidFill>
                  <a:schemeClr val="accent5">
                    <a:satOff val="-35467"/>
                    <a:lumOff val="32941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OBJETO SOCIAL </a:t>
            </a:r>
          </a:p>
          <a:p>
            <a:pPr>
              <a:defRPr sz="7000">
                <a:solidFill>
                  <a:schemeClr val="accent5">
                    <a:satOff val="-35467"/>
                    <a:lumOff val="32941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FCM</a:t>
            </a:r>
          </a:p>
        </p:txBody>
      </p:sp>
      <p:sp>
        <p:nvSpPr>
          <p:cNvPr id="398" name="Shape 398"/>
          <p:cNvSpPr/>
          <p:nvPr/>
        </p:nvSpPr>
        <p:spPr>
          <a:xfrm>
            <a:off x="3015177" y="3466947"/>
            <a:ext cx="4208069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4400">
                <a:solidFill>
                  <a:schemeClr val="accent5">
                    <a:lumOff val="-6823"/>
                  </a:schemeClr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SER SU GENTE: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921" y="-91877"/>
            <a:ext cx="27650028" cy="18471754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flipH="1">
            <a:off x="-2141436" y="-2743200"/>
            <a:ext cx="14668361" cy="23774400"/>
          </a:xfrm>
          <a:prstGeom prst="ellipse">
            <a:avLst/>
          </a:prstGeom>
          <a:solidFill>
            <a:srgbClr val="4A887B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02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l="0" t="0" r="51564" b="0"/>
          <a:stretch>
            <a:fillRect/>
          </a:stretch>
        </p:blipFill>
        <p:spPr>
          <a:xfrm>
            <a:off x="-3021" y="-91877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406" name="Group 406"/>
          <p:cNvGrpSpPr/>
          <p:nvPr/>
        </p:nvGrpSpPr>
        <p:grpSpPr>
          <a:xfrm>
            <a:off x="-773020" y="2421496"/>
            <a:ext cx="11931529" cy="11117926"/>
            <a:chOff x="294131" y="-2721102"/>
            <a:chExt cx="11931528" cy="11117925"/>
          </a:xfrm>
        </p:grpSpPr>
        <p:sp>
          <p:nvSpPr>
            <p:cNvPr id="403" name="Shape 403"/>
            <p:cNvSpPr/>
            <p:nvPr/>
          </p:nvSpPr>
          <p:spPr>
            <a:xfrm>
              <a:off x="1776122" y="2167308"/>
              <a:ext cx="10356759" cy="350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441157" indent="-441157" algn="just">
                <a:buSzPct val="60000"/>
                <a:buBlip>
                  <a:blip r:embed="rId4"/>
                </a:buBlip>
                <a:defRPr sz="4400">
                  <a:solidFill>
                    <a:schemeClr val="accent2">
                      <a:lumOff val="-6745"/>
                    </a:schemeClr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</a:p>
            <a:p>
              <a:pPr marL="360947" indent="-360947" algn="just">
                <a:buSzPct val="60000"/>
                <a:buBlip>
                  <a:blip r:embed="rId4"/>
                </a:buBlip>
                <a:defRPr sz="3600"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A través de la asistencia y acompañamiento técnico-legal para la creación e implementación de políticas públicas destinadas a la conservación de los diversos ecosistemas de Mèxico.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1876799" y="5437722"/>
              <a:ext cx="10155405" cy="295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defRPr sz="4400">
                  <a:solidFill>
                    <a:schemeClr val="accent2">
                      <a:lumOff val="-6745"/>
                    </a:schemeClr>
                  </a:solidFill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</a:p>
            <a:p>
              <a:pPr marL="360947" indent="-360947" algn="just">
                <a:buSzPct val="60000"/>
                <a:buBlip>
                  <a:blip r:embed="rId4"/>
                </a:buBlip>
                <a:defRPr sz="3600">
                  <a:latin typeface="Queulat Cnd Soft"/>
                  <a:ea typeface="Queulat Cnd Soft"/>
                  <a:cs typeface="Queulat Cnd Soft"/>
                  <a:sym typeface="Queulat Cnd Soft"/>
                </a:defRPr>
              </a:pPr>
              <a:r>
                <a:t>A través de la planeación, diseño, construcción e implementación de estrategias que mitiguen y compensen la huella ambiental.</a:t>
              </a:r>
            </a:p>
          </p:txBody>
        </p:sp>
        <p:sp>
          <p:nvSpPr>
            <p:cNvPr id="405" name="Shape 405"/>
            <p:cNvSpPr/>
            <p:nvPr/>
          </p:nvSpPr>
          <p:spPr>
            <a:xfrm>
              <a:off x="294131" y="-2721103"/>
              <a:ext cx="11931530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chemeClr val="accent2">
                      <a:lumOff val="-6745"/>
                    </a:schemeClr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pPr/>
              <a:r>
                <a:t>PLANET</a:t>
              </a:r>
            </a:p>
          </p:txBody>
        </p:sp>
      </p:grpSp>
      <p:pic>
        <p:nvPicPr>
          <p:cNvPr id="407" name="pasted-image.pdf"/>
          <p:cNvPicPr>
            <a:picLocks noChangeAspect="1"/>
          </p:cNvPicPr>
          <p:nvPr/>
        </p:nvPicPr>
        <p:blipFill>
          <a:blip r:embed="rId5">
            <a:alphaModFix amt="4993"/>
            <a:extLst/>
          </a:blip>
          <a:srcRect l="0" t="0" r="5916" b="1045"/>
          <a:stretch>
            <a:fillRect/>
          </a:stretch>
        </p:blipFill>
        <p:spPr>
          <a:xfrm>
            <a:off x="-158775" y="-71970"/>
            <a:ext cx="12206625" cy="18278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48821" dir="16200000">
              <a:srgbClr val="DDDDDD">
                <a:alpha val="14088"/>
              </a:srgbClr>
            </a:outerShdw>
          </a:effectLst>
        </p:spPr>
      </p:pic>
      <p:sp>
        <p:nvSpPr>
          <p:cNvPr id="408" name="Shape 408"/>
          <p:cNvSpPr/>
          <p:nvPr/>
        </p:nvSpPr>
        <p:spPr>
          <a:xfrm>
            <a:off x="815218" y="4682556"/>
            <a:ext cx="9343317" cy="2133601"/>
          </a:xfrm>
          <a:prstGeom prst="rect">
            <a:avLst/>
          </a:prstGeom>
          <a:solidFill>
            <a:srgbClr val="4A887B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Creación, Promoción y Difusión de una Cultura que conserve el Medio Ambiente y los Ecosistemas como la Riqueza Natural de México</a:t>
            </a:r>
          </a:p>
        </p:txBody>
      </p:sp>
      <p:sp>
        <p:nvSpPr>
          <p:cNvPr id="409" name="Shape 409"/>
          <p:cNvSpPr/>
          <p:nvPr/>
        </p:nvSpPr>
        <p:spPr>
          <a:xfrm>
            <a:off x="3014669" y="3512896"/>
            <a:ext cx="435615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4400">
                <a:solidFill>
                  <a:schemeClr val="accent2">
                    <a:lumOff val="-6745"/>
                  </a:schemeClr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/>
            <a:r>
              <a:t>SER SU TIERRA:</a:t>
            </a:r>
          </a:p>
        </p:txBody>
      </p:sp>
      <p:sp>
        <p:nvSpPr>
          <p:cNvPr id="410" name="Shape 410"/>
          <p:cNvSpPr/>
          <p:nvPr/>
        </p:nvSpPr>
        <p:spPr>
          <a:xfrm>
            <a:off x="1503394" y="254681"/>
            <a:ext cx="7231635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solidFill>
                  <a:schemeClr val="accent2">
                    <a:lumOff val="-6745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OBJETO SOCIAL </a:t>
            </a:r>
          </a:p>
          <a:p>
            <a:pPr>
              <a:defRPr sz="7000">
                <a:solidFill>
                  <a:schemeClr val="accent2">
                    <a:lumOff val="-6745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t>FCM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092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092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092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092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